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0" r:id="rId6"/>
    <p:sldId id="262" r:id="rId7"/>
    <p:sldId id="270" r:id="rId8"/>
    <p:sldId id="267" r:id="rId9"/>
    <p:sldId id="263" r:id="rId10"/>
    <p:sldId id="268" r:id="rId11"/>
    <p:sldId id="264" r:id="rId12"/>
    <p:sldId id="269" r:id="rId13"/>
    <p:sldId id="265" r:id="rId14"/>
    <p:sldId id="266" r:id="rId15"/>
    <p:sldId id="261" r:id="rId16"/>
  </p:sldIdLst>
  <p:sldSz cx="9144000" cy="5143500" type="screen16x9"/>
  <p:notesSz cx="6669088" cy="9928225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9">
          <p15:clr>
            <a:srgbClr val="A4A3A4"/>
          </p15:clr>
        </p15:guide>
        <p15:guide id="2" orient="horz" pos="327">
          <p15:clr>
            <a:srgbClr val="A4A3A4"/>
          </p15:clr>
        </p15:guide>
        <p15:guide id="3" orient="horz" pos="3094">
          <p15:clr>
            <a:srgbClr val="A4A3A4"/>
          </p15:clr>
        </p15:guide>
        <p15:guide id="4" orient="horz" pos="894">
          <p15:clr>
            <a:srgbClr val="A4A3A4"/>
          </p15:clr>
        </p15:guide>
        <p15:guide id="5" orient="horz" pos="2958">
          <p15:clr>
            <a:srgbClr val="A4A3A4"/>
          </p15:clr>
        </p15:guide>
        <p15:guide id="6" orient="horz" pos="2890">
          <p15:clr>
            <a:srgbClr val="A4A3A4"/>
          </p15:clr>
        </p15:guide>
        <p15:guide id="7" orient="horz" pos="2391">
          <p15:clr>
            <a:srgbClr val="A4A3A4"/>
          </p15:clr>
        </p15:guide>
        <p15:guide id="8" orient="horz" pos="690">
          <p15:clr>
            <a:srgbClr val="A4A3A4"/>
          </p15:clr>
        </p15:guide>
        <p15:guide id="9" orient="horz" pos="1144">
          <p15:clr>
            <a:srgbClr val="A4A3A4"/>
          </p15:clr>
        </p15:guide>
        <p15:guide id="10" pos="2948">
          <p15:clr>
            <a:srgbClr val="A4A3A4"/>
          </p15:clr>
        </p15:guide>
        <p15:guide id="11" pos="2812">
          <p15:clr>
            <a:srgbClr val="A4A3A4"/>
          </p15:clr>
        </p15:guide>
        <p15:guide id="12" pos="249">
          <p15:clr>
            <a:srgbClr val="A4A3A4"/>
          </p15:clr>
        </p15:guide>
        <p15:guide id="13" pos="5511">
          <p15:clr>
            <a:srgbClr val="A4A3A4"/>
          </p15:clr>
        </p15:guide>
        <p15:guide id="14" pos="1905">
          <p15:clr>
            <a:srgbClr val="A4A3A4"/>
          </p15:clr>
        </p15:guide>
        <p15:guide id="15" pos="2041">
          <p15:clr>
            <a:srgbClr val="A4A3A4"/>
          </p15:clr>
        </p15:guide>
        <p15:guide id="16" pos="3719">
          <p15:clr>
            <a:srgbClr val="A4A3A4"/>
          </p15:clr>
        </p15:guide>
        <p15:guide id="17" pos="3855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F796E"/>
    <a:srgbClr val="0A593C"/>
    <a:srgbClr val="F18700"/>
    <a:srgbClr val="EAEAEA"/>
    <a:srgbClr val="4A5C69"/>
    <a:srgbClr val="00007D"/>
    <a:srgbClr val="E60039"/>
    <a:srgbClr val="5C6F7C"/>
    <a:srgbClr val="9A4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639" autoAdjust="0"/>
    <p:restoredTop sz="85748" autoAdjust="0"/>
  </p:normalViewPr>
  <p:slideViewPr>
    <p:cSldViewPr snapToObjects="1" showGuides="1">
      <p:cViewPr>
        <p:scale>
          <a:sx n="100" d="100"/>
          <a:sy n="100" d="100"/>
        </p:scale>
        <p:origin x="392" y="1296"/>
      </p:cViewPr>
      <p:guideLst>
        <p:guide orient="horz" pos="169"/>
        <p:guide orient="horz" pos="327"/>
        <p:guide orient="horz" pos="3094"/>
        <p:guide orient="horz" pos="894"/>
        <p:guide orient="horz" pos="2958"/>
        <p:guide orient="horz" pos="2890"/>
        <p:guide orient="horz" pos="2391"/>
        <p:guide orient="horz" pos="690"/>
        <p:guide orient="horz" pos="1144"/>
        <p:guide pos="2948"/>
        <p:guide pos="2812"/>
        <p:guide pos="249"/>
        <p:guide pos="5511"/>
        <p:guide pos="1905"/>
        <p:guide pos="2041"/>
        <p:guide pos="3719"/>
        <p:guide pos="3855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Objects="1" showGuides="1">
      <p:cViewPr varScale="1">
        <p:scale>
          <a:sx n="92" d="100"/>
          <a:sy n="92" d="100"/>
        </p:scale>
        <p:origin x="-3714" y="-108"/>
      </p:cViewPr>
      <p:guideLst>
        <p:guide orient="horz" pos="3127"/>
        <p:guide pos="210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24D2C-80A9-4757-B9F7-C429DB59040C}" type="datetimeFigureOut">
              <a:rPr lang="en-GB" smtClean="0"/>
              <a:pPr/>
              <a:t>24/06/2019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430091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B9709-847F-46F0-8F86-DF723B7DFD8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020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27E3B-0227-4CB8-911C-B52250AE3549}" type="datetimeFigureOut">
              <a:rPr lang="en-GB" smtClean="0"/>
              <a:pPr/>
              <a:t>24/06/2019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6125"/>
            <a:ext cx="6615112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15908"/>
            <a:ext cx="5335270" cy="4467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30091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FD784-6759-4731-BA56-C7AF35640A4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147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95286" y="2751770"/>
            <a:ext cx="8334921" cy="615553"/>
          </a:xfrm>
        </p:spPr>
        <p:txBody>
          <a:bodyPr lIns="0" rIns="0" anchor="t"/>
          <a:lstStyle>
            <a:lvl1pPr>
              <a:defRPr sz="4800" b="0">
                <a:solidFill>
                  <a:srgbClr val="4A5C69"/>
                </a:solidFill>
                <a:latin typeface="Source Sans Pro"/>
                <a:cs typeface="Source Sans Pro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285" y="3990135"/>
            <a:ext cx="8334922" cy="442035"/>
          </a:xfrm>
          <a:prstGeom prst="rect">
            <a:avLst/>
          </a:prstGeom>
        </p:spPr>
        <p:txBody>
          <a:bodyPr lIns="0" tIns="72000" rIns="0" anchor="b"/>
          <a:lstStyle>
            <a:lvl1pPr marL="0" indent="0" algn="l">
              <a:buNone/>
              <a:defRPr sz="2400" b="0" cap="all" baseline="0">
                <a:solidFill>
                  <a:srgbClr val="4A5C69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 bwMode="gray">
          <a:xfrm>
            <a:off x="392471" y="4587974"/>
            <a:ext cx="1911277" cy="18466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4A5C69"/>
                </a:solidFill>
                <a:latin typeface="Source Sans Pro"/>
                <a:cs typeface="Source Sans Pro"/>
              </a:defRPr>
            </a:lvl1pPr>
          </a:lstStyle>
          <a:p>
            <a:r>
              <a:rPr lang="en-GB" dirty="0"/>
              <a:t>9 September 2015</a:t>
            </a:r>
          </a:p>
        </p:txBody>
      </p:sp>
      <p:sp>
        <p:nvSpPr>
          <p:cNvPr id="11" name="Oval 10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rgbClr val="7F79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1319806"/>
            <a:ext cx="2628292" cy="9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23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44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5288" y="1311610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•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 bwMode="gray">
          <a:xfrm>
            <a:off x="611560" y="1377500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95288" y="1821784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•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2"/>
          </p:nvPr>
        </p:nvSpPr>
        <p:spPr bwMode="gray">
          <a:xfrm>
            <a:off x="611560" y="1887674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95288" y="2325840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•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4"/>
          </p:nvPr>
        </p:nvSpPr>
        <p:spPr bwMode="gray">
          <a:xfrm>
            <a:off x="611560" y="2391730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95288" y="2865900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•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6"/>
          </p:nvPr>
        </p:nvSpPr>
        <p:spPr bwMode="gray">
          <a:xfrm>
            <a:off x="611560" y="2931790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5288" y="3405960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•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8"/>
          </p:nvPr>
        </p:nvSpPr>
        <p:spPr bwMode="gray">
          <a:xfrm>
            <a:off x="611560" y="3471850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5288" y="3910016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•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0"/>
          </p:nvPr>
        </p:nvSpPr>
        <p:spPr bwMode="gray">
          <a:xfrm>
            <a:off x="611560" y="3975906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851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5288" y="1371600"/>
            <a:ext cx="8353425" cy="14157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69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80012" y="1371600"/>
            <a:ext cx="4068761" cy="14157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4068761" cy="14157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994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387" y="339502"/>
            <a:ext cx="8028325" cy="29546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2619709" cy="3000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255442" y="1371600"/>
            <a:ext cx="2619709" cy="3000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129003" y="1371600"/>
            <a:ext cx="2619709" cy="3000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8653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679951" y="1371601"/>
            <a:ext cx="4068762" cy="3000350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defRPr sz="1400" b="0" cap="none" baseline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hart Placeholder 14"/>
          <p:cNvSpPr>
            <a:spLocks noGrp="1"/>
          </p:cNvSpPr>
          <p:nvPr>
            <p:ph type="chart" sz="quarter" idx="19"/>
          </p:nvPr>
        </p:nvSpPr>
        <p:spPr>
          <a:xfrm>
            <a:off x="4679951" y="1737359"/>
            <a:ext cx="4068762" cy="263459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4059571" cy="3000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8305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359532" y="1347788"/>
            <a:ext cx="8425693" cy="29876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30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&amp;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95289" y="1371601"/>
            <a:ext cx="4068761" cy="300035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defRPr sz="1400" b="0" cap="none" baseline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hart Placeholder 14"/>
          <p:cNvSpPr>
            <a:spLocks noGrp="1"/>
          </p:cNvSpPr>
          <p:nvPr>
            <p:ph type="chart" sz="quarter" idx="17"/>
          </p:nvPr>
        </p:nvSpPr>
        <p:spPr>
          <a:xfrm>
            <a:off x="395289" y="1737359"/>
            <a:ext cx="4068761" cy="2634591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679951" y="1371601"/>
            <a:ext cx="4068763" cy="300035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defRPr sz="1400" b="0" cap="none" baseline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hart Placeholder 14"/>
          <p:cNvSpPr>
            <a:spLocks noGrp="1"/>
          </p:cNvSpPr>
          <p:nvPr>
            <p:ph type="chart" sz="quarter" idx="19"/>
          </p:nvPr>
        </p:nvSpPr>
        <p:spPr>
          <a:xfrm>
            <a:off x="4679951" y="1737359"/>
            <a:ext cx="4068763" cy="2634591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2765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9121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96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9121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28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95286" y="2751770"/>
            <a:ext cx="8334921" cy="615553"/>
          </a:xfrm>
        </p:spPr>
        <p:txBody>
          <a:bodyPr lIns="0" rIns="0" anchor="t"/>
          <a:lstStyle>
            <a:lvl1pPr>
              <a:defRPr sz="4800" b="0">
                <a:solidFill>
                  <a:srgbClr val="4A5C69"/>
                </a:solidFill>
                <a:latin typeface="Source Sans Pro"/>
                <a:cs typeface="Source Sans Pro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285" y="3990135"/>
            <a:ext cx="8334922" cy="442035"/>
          </a:xfrm>
          <a:prstGeom prst="rect">
            <a:avLst/>
          </a:prstGeom>
        </p:spPr>
        <p:txBody>
          <a:bodyPr lIns="0" tIns="72000" rIns="0" anchor="b"/>
          <a:lstStyle>
            <a:lvl1pPr marL="0" indent="0" algn="l">
              <a:buNone/>
              <a:defRPr sz="2400" b="0" cap="all" baseline="0">
                <a:solidFill>
                  <a:srgbClr val="4A5C69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 bwMode="gray">
          <a:xfrm>
            <a:off x="392471" y="4587974"/>
            <a:ext cx="1911277" cy="18466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4A5C69"/>
                </a:solidFill>
                <a:latin typeface="Source Sans Pro"/>
                <a:cs typeface="Source Sans Pro"/>
              </a:defRPr>
            </a:lvl1pPr>
          </a:lstStyle>
          <a:p>
            <a:r>
              <a:rPr lang="en-GB" dirty="0"/>
              <a:t>9 September 2015</a:t>
            </a:r>
          </a:p>
        </p:txBody>
      </p:sp>
      <p:sp>
        <p:nvSpPr>
          <p:cNvPr id="11" name="Oval 10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noFill/>
          <a:ln w="12700">
            <a:solidFill>
              <a:srgbClr val="7F79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noFill/>
          <a:ln w="12700"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10" name="Picture 9" descr="shutterstock_209492560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4" t="2000" r="17914" b="4057"/>
          <a:stretch/>
        </p:blipFill>
        <p:spPr>
          <a:xfrm>
            <a:off x="6343447" y="304514"/>
            <a:ext cx="1676670" cy="1691172"/>
          </a:xfrm>
          <a:prstGeom prst="ellipse">
            <a:avLst/>
          </a:prstGeom>
          <a:ln>
            <a:noFill/>
          </a:ln>
        </p:spPr>
      </p:pic>
      <p:pic>
        <p:nvPicPr>
          <p:cNvPr id="17" name="Picture 16" descr="shutterstock_57862405 (1)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2" t="2620" r="22809" b="1508"/>
          <a:stretch/>
        </p:blipFill>
        <p:spPr>
          <a:xfrm>
            <a:off x="4351809" y="309227"/>
            <a:ext cx="1701538" cy="1681746"/>
          </a:xfrm>
          <a:prstGeom prst="ellipse">
            <a:avLst/>
          </a:prstGeom>
        </p:spPr>
      </p:pic>
      <p:pic>
        <p:nvPicPr>
          <p:cNvPr id="18" name="Picture 17" descr="shutterstock_72360955.jp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4" t="3135" r="25160" b="3135"/>
          <a:stretch/>
        </p:blipFill>
        <p:spPr>
          <a:xfrm>
            <a:off x="8282366" y="298871"/>
            <a:ext cx="1689297" cy="1702458"/>
          </a:xfrm>
          <a:prstGeom prst="ellipse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1319806"/>
            <a:ext cx="2628292" cy="9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7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21" name="Picture 20" descr="shutterstock_15509110 (1)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" t="42425" r="62741" b="5687"/>
          <a:stretch/>
        </p:blipFill>
        <p:spPr>
          <a:xfrm>
            <a:off x="4351810" y="298449"/>
            <a:ext cx="1701538" cy="1701801"/>
          </a:xfrm>
          <a:prstGeom prst="ellipse">
            <a:avLst/>
          </a:prstGeom>
        </p:spPr>
      </p:pic>
      <p:sp>
        <p:nvSpPr>
          <p:cNvPr id="15" name="Oval 14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95286" y="2751770"/>
            <a:ext cx="8334921" cy="615553"/>
          </a:xfrm>
        </p:spPr>
        <p:txBody>
          <a:bodyPr lIns="0" rIns="0" anchor="t"/>
          <a:lstStyle>
            <a:lvl1pPr>
              <a:defRPr sz="4800" b="0">
                <a:solidFill>
                  <a:srgbClr val="FFFFFF"/>
                </a:solidFill>
                <a:latin typeface="Source Sans Pro"/>
                <a:cs typeface="Source Sans Pro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285" y="3990135"/>
            <a:ext cx="8334922" cy="442035"/>
          </a:xfrm>
          <a:prstGeom prst="rect">
            <a:avLst/>
          </a:prstGeom>
        </p:spPr>
        <p:txBody>
          <a:bodyPr lIns="0" tIns="72000" rIns="0" anchor="b"/>
          <a:lstStyle>
            <a:lvl1pPr marL="0" indent="0" algn="l">
              <a:buNone/>
              <a:defRPr sz="2400" b="0" cap="all" baseline="0">
                <a:solidFill>
                  <a:srgbClr val="FFFFFF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 bwMode="gray">
          <a:xfrm>
            <a:off x="392471" y="4587974"/>
            <a:ext cx="1911277" cy="18466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FFFFFF"/>
                </a:solidFill>
                <a:latin typeface="Source Sans Pro"/>
                <a:cs typeface="Source Sans Pro"/>
              </a:defRPr>
            </a:lvl1pPr>
          </a:lstStyle>
          <a:p>
            <a:r>
              <a:rPr lang="en-GB" dirty="0"/>
              <a:t>9 September 2015</a:t>
            </a:r>
          </a:p>
        </p:txBody>
      </p:sp>
      <p:sp>
        <p:nvSpPr>
          <p:cNvPr id="11" name="Oval 10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22" name="Picture 21" descr="shutterstock_15509110 (1)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57" t="42658" r="24247" b="5455"/>
          <a:stretch/>
        </p:blipFill>
        <p:spPr>
          <a:xfrm>
            <a:off x="6343447" y="298449"/>
            <a:ext cx="1676670" cy="1701802"/>
          </a:xfrm>
          <a:prstGeom prst="ellipse">
            <a:avLst/>
          </a:prstGeom>
        </p:spPr>
      </p:pic>
      <p:pic>
        <p:nvPicPr>
          <p:cNvPr id="23" name="Picture 22" descr="shutterstock_15509110 (1)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30" t="42658" r="-16781" b="5455"/>
          <a:stretch/>
        </p:blipFill>
        <p:spPr>
          <a:xfrm>
            <a:off x="8282365" y="298449"/>
            <a:ext cx="1689298" cy="1701802"/>
          </a:xfrm>
          <a:prstGeom prst="ellipse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8" y="1311657"/>
            <a:ext cx="2782704" cy="98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5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F796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95286" y="2751770"/>
            <a:ext cx="8334921" cy="615553"/>
          </a:xfrm>
        </p:spPr>
        <p:txBody>
          <a:bodyPr lIns="0" rIns="0" anchor="t"/>
          <a:lstStyle>
            <a:lvl1pPr>
              <a:defRPr sz="4800" b="0">
                <a:solidFill>
                  <a:srgbClr val="FFFFFF"/>
                </a:solidFill>
                <a:latin typeface="Source Sans Pro"/>
                <a:cs typeface="Source Sans Pro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285" y="3990135"/>
            <a:ext cx="8334922" cy="442035"/>
          </a:xfrm>
          <a:prstGeom prst="rect">
            <a:avLst/>
          </a:prstGeom>
        </p:spPr>
        <p:txBody>
          <a:bodyPr lIns="0" tIns="72000" rIns="0" anchor="b"/>
          <a:lstStyle>
            <a:lvl1pPr marL="0" indent="0" algn="l">
              <a:buNone/>
              <a:defRPr sz="2400" b="0" cap="all" baseline="0">
                <a:solidFill>
                  <a:srgbClr val="FFFFFF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 bwMode="gray">
          <a:xfrm>
            <a:off x="392471" y="4587974"/>
            <a:ext cx="1911277" cy="18466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FFFFFF"/>
                </a:solidFill>
                <a:latin typeface="Source Sans Pro"/>
                <a:cs typeface="Source Sans Pro"/>
              </a:defRPr>
            </a:lvl1pPr>
          </a:lstStyle>
          <a:p>
            <a:r>
              <a:rPr lang="en-GB" dirty="0"/>
              <a:t>9 September 2015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24" name="Picture 23" descr="shutterstock_209492560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4" t="2000" r="17914" b="4057"/>
          <a:stretch/>
        </p:blipFill>
        <p:spPr>
          <a:xfrm>
            <a:off x="6343447" y="304514"/>
            <a:ext cx="1676670" cy="1691172"/>
          </a:xfrm>
          <a:prstGeom prst="ellipse">
            <a:avLst/>
          </a:prstGeom>
          <a:ln>
            <a:noFill/>
          </a:ln>
        </p:spPr>
      </p:pic>
      <p:pic>
        <p:nvPicPr>
          <p:cNvPr id="25" name="Picture 24" descr="shutterstock_57862405 (1)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2" t="2620" r="22809" b="1508"/>
          <a:stretch/>
        </p:blipFill>
        <p:spPr>
          <a:xfrm>
            <a:off x="4351809" y="309227"/>
            <a:ext cx="1701538" cy="1681746"/>
          </a:xfrm>
          <a:prstGeom prst="ellipse">
            <a:avLst/>
          </a:prstGeom>
        </p:spPr>
      </p:pic>
      <p:pic>
        <p:nvPicPr>
          <p:cNvPr id="26" name="Picture 25" descr="shutterstock_72360955.jp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4" t="3135" r="25160" b="3135"/>
          <a:stretch/>
        </p:blipFill>
        <p:spPr>
          <a:xfrm>
            <a:off x="8282366" y="298871"/>
            <a:ext cx="1689297" cy="1702458"/>
          </a:xfrm>
          <a:prstGeom prst="ellipse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8" y="1311657"/>
            <a:ext cx="2782704" cy="98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89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nghies_In_Street_DARK_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5" r="11456"/>
          <a:stretch/>
        </p:blipFill>
        <p:spPr>
          <a:xfrm>
            <a:off x="4968044" y="-1100658"/>
            <a:ext cx="4599782" cy="4608492"/>
          </a:xfrm>
          <a:prstGeom prst="ellipse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95287" y="2517744"/>
            <a:ext cx="6769102" cy="1206484"/>
          </a:xfrm>
        </p:spPr>
        <p:txBody>
          <a:bodyPr lIns="0" rIns="0" anchor="t"/>
          <a:lstStyle>
            <a:lvl1pPr>
              <a:defRPr sz="4800" b="0">
                <a:solidFill>
                  <a:srgbClr val="4A5C69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title style</a:t>
            </a:r>
            <a:endParaRPr lang="en-GB" dirty="0"/>
          </a:p>
        </p:txBody>
      </p:sp>
      <p:sp>
        <p:nvSpPr>
          <p:cNvPr id="15" name="Oval 14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285" y="3990135"/>
            <a:ext cx="8334922" cy="442035"/>
          </a:xfrm>
          <a:prstGeom prst="rect">
            <a:avLst/>
          </a:prstGeom>
        </p:spPr>
        <p:txBody>
          <a:bodyPr lIns="0" tIns="72000" rIns="0" anchor="b"/>
          <a:lstStyle>
            <a:lvl1pPr marL="0" indent="0" algn="l">
              <a:buNone/>
              <a:defRPr sz="2400" b="0" cap="all" baseline="0">
                <a:solidFill>
                  <a:srgbClr val="4A5C69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1"/>
          </p:nvPr>
        </p:nvSpPr>
        <p:spPr bwMode="gray">
          <a:xfrm>
            <a:off x="392471" y="4587974"/>
            <a:ext cx="1911277" cy="18466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4A5C69"/>
                </a:solidFill>
                <a:latin typeface="Source Sans Pro"/>
                <a:cs typeface="Source Sans Pro"/>
              </a:defRPr>
            </a:lvl1pPr>
          </a:lstStyle>
          <a:p>
            <a:r>
              <a:rPr lang="en-GB" dirty="0"/>
              <a:t>9 September 2015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1319806"/>
            <a:ext cx="2628292" cy="9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3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12"/>
          </p:nvPr>
        </p:nvSpPr>
        <p:spPr>
          <a:xfrm>
            <a:off x="395289" y="4358958"/>
            <a:ext cx="5724524" cy="369332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>
              <a:defRPr sz="2400" b="0" cap="none" baseline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119813" y="3204000"/>
            <a:ext cx="2844801" cy="2227139"/>
          </a:xfrm>
          <a:prstGeom prst="rect">
            <a:avLst/>
          </a:prstGeom>
        </p:spPr>
        <p:txBody>
          <a:bodyPr vert="horz" wrap="square" lIns="0" tIns="72000" rIns="0" bIns="0" rtlCol="0" anchor="t">
            <a:spAutoFit/>
          </a:bodyPr>
          <a:lstStyle>
            <a:lvl1pPr algn="r">
              <a:defRPr lang="en-US" sz="14000" b="0" cap="all" spc="-100" baseline="0" dirty="0" smtClean="0">
                <a:solidFill>
                  <a:srgbClr val="4A5C69"/>
                </a:solidFill>
              </a:defRPr>
            </a:lvl1pPr>
          </a:lstStyle>
          <a:p>
            <a:pPr lvl="0" algn="r"/>
            <a:r>
              <a:rPr lang="en-US" dirty="0"/>
              <a:t>##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3165872"/>
            <a:ext cx="5724525" cy="977566"/>
          </a:xfrm>
        </p:spPr>
        <p:txBody>
          <a:bodyPr lIns="0" tIns="36000" rIns="0" bIns="36000" anchor="t"/>
          <a:lstStyle>
            <a:lvl1pPr>
              <a:defRPr sz="3600" b="0">
                <a:solidFill>
                  <a:srgbClr val="4A5C69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13" name="Oval 12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noFill/>
          <a:ln w="12700">
            <a:solidFill>
              <a:srgbClr val="7F79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noFill/>
          <a:ln w="12700"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16" name="Picture 15" descr="shutterstock_209492560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4" t="2000" r="17914" b="4057"/>
          <a:stretch/>
        </p:blipFill>
        <p:spPr>
          <a:xfrm>
            <a:off x="6343447" y="304514"/>
            <a:ext cx="1676670" cy="1691172"/>
          </a:xfrm>
          <a:prstGeom prst="ellipse">
            <a:avLst/>
          </a:prstGeom>
          <a:ln>
            <a:noFill/>
          </a:ln>
        </p:spPr>
      </p:pic>
      <p:pic>
        <p:nvPicPr>
          <p:cNvPr id="20" name="Picture 19" descr="shutterstock_57862405 (1)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2" t="2620" r="22809" b="1508"/>
          <a:stretch/>
        </p:blipFill>
        <p:spPr>
          <a:xfrm>
            <a:off x="4351809" y="309227"/>
            <a:ext cx="1701538" cy="1681746"/>
          </a:xfrm>
          <a:prstGeom prst="ellipse">
            <a:avLst/>
          </a:prstGeom>
        </p:spPr>
      </p:pic>
      <p:pic>
        <p:nvPicPr>
          <p:cNvPr id="21" name="Picture 20" descr="shutterstock_72360955.jp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4" t="3135" r="25160" b="3135"/>
          <a:stretch/>
        </p:blipFill>
        <p:spPr>
          <a:xfrm>
            <a:off x="8282366" y="298871"/>
            <a:ext cx="1689297" cy="1702458"/>
          </a:xfrm>
          <a:prstGeom prst="ellipse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1319806"/>
            <a:ext cx="2628292" cy="9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44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alpha val="7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27" name="Picture 26" descr="shutterstock_125220980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2" t="-12230" r="804" b="12230"/>
          <a:stretch/>
        </p:blipFill>
        <p:spPr>
          <a:xfrm flipH="1">
            <a:off x="4968044" y="-1100658"/>
            <a:ext cx="4599782" cy="4608492"/>
          </a:xfrm>
          <a:prstGeom prst="ellipse">
            <a:avLst/>
          </a:prstGeom>
        </p:spPr>
      </p:pic>
      <p:sp>
        <p:nvSpPr>
          <p:cNvPr id="18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119813" y="3204000"/>
            <a:ext cx="2844801" cy="2227139"/>
          </a:xfrm>
          <a:prstGeom prst="rect">
            <a:avLst/>
          </a:prstGeom>
        </p:spPr>
        <p:txBody>
          <a:bodyPr vert="horz" wrap="square" lIns="0" tIns="72000" rIns="0" bIns="0" rtlCol="0" anchor="t">
            <a:spAutoFit/>
          </a:bodyPr>
          <a:lstStyle>
            <a:lvl1pPr algn="r">
              <a:defRPr lang="en-US" sz="14000" b="0" i="1" cap="all" spc="-100" baseline="0" dirty="0" smtClean="0">
                <a:solidFill>
                  <a:schemeClr val="bg1"/>
                </a:solidFill>
              </a:defRPr>
            </a:lvl1pPr>
          </a:lstStyle>
          <a:p>
            <a:pPr lvl="0" algn="r"/>
            <a:r>
              <a:rPr lang="en-US" dirty="0"/>
              <a:t>##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12"/>
          </p:nvPr>
        </p:nvSpPr>
        <p:spPr>
          <a:xfrm>
            <a:off x="395289" y="4358958"/>
            <a:ext cx="5724524" cy="369332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3165872"/>
            <a:ext cx="5724525" cy="977566"/>
          </a:xfrm>
        </p:spPr>
        <p:txBody>
          <a:bodyPr lIns="0" tIns="36000" rIns="0" bIns="36000" anchor="t"/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8" y="1311657"/>
            <a:ext cx="2782704" cy="98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28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F796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2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119813" y="3204000"/>
            <a:ext cx="2844801" cy="2227139"/>
          </a:xfrm>
          <a:prstGeom prst="rect">
            <a:avLst/>
          </a:prstGeom>
        </p:spPr>
        <p:txBody>
          <a:bodyPr vert="horz" wrap="square" lIns="0" tIns="72000" rIns="0" bIns="0" rtlCol="0" anchor="t">
            <a:spAutoFit/>
          </a:bodyPr>
          <a:lstStyle>
            <a:lvl1pPr algn="r">
              <a:defRPr lang="en-US" sz="14000" b="0" cap="all" spc="-100" baseline="0" dirty="0" smtClean="0">
                <a:solidFill>
                  <a:schemeClr val="bg1"/>
                </a:solidFill>
              </a:defRPr>
            </a:lvl1pPr>
          </a:lstStyle>
          <a:p>
            <a:pPr lvl="0" algn="r"/>
            <a:r>
              <a:rPr lang="en-US" dirty="0"/>
              <a:t>##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-553357" y="-589643"/>
            <a:ext cx="109055" cy="324498"/>
          </a:xfrm>
          <a:prstGeom prst="rect">
            <a:avLst/>
          </a:prstGeom>
          <a:noFill/>
        </p:spPr>
        <p:txBody>
          <a:bodyPr wrap="none" lIns="54000" tIns="54000" rIns="54000" bIns="54000" rtlCol="0">
            <a:spAutoFit/>
          </a:bodyPr>
          <a:lstStyle/>
          <a:p>
            <a:endParaRPr lang="en-US" sz="1400" dirty="0"/>
          </a:p>
        </p:txBody>
      </p:sp>
      <p:sp>
        <p:nvSpPr>
          <p:cNvPr id="18" name="Oval 17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12"/>
          </p:nvPr>
        </p:nvSpPr>
        <p:spPr>
          <a:xfrm>
            <a:off x="395289" y="4358958"/>
            <a:ext cx="5724524" cy="369332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>
              <a:defRPr sz="2400" b="0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3165872"/>
            <a:ext cx="5724525" cy="977566"/>
          </a:xfrm>
        </p:spPr>
        <p:txBody>
          <a:bodyPr lIns="0" tIns="36000" rIns="0" bIns="36000" anchor="t"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pic>
        <p:nvPicPr>
          <p:cNvPr id="28" name="Picture 27" descr="shutterstock_209492560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4" t="2000" r="17914" b="4057"/>
          <a:stretch/>
        </p:blipFill>
        <p:spPr>
          <a:xfrm>
            <a:off x="6343447" y="304514"/>
            <a:ext cx="1676670" cy="1691172"/>
          </a:xfrm>
          <a:prstGeom prst="ellipse">
            <a:avLst/>
          </a:prstGeom>
          <a:ln>
            <a:noFill/>
          </a:ln>
        </p:spPr>
      </p:pic>
      <p:pic>
        <p:nvPicPr>
          <p:cNvPr id="29" name="Picture 28" descr="shutterstock_57862405 (1)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2" t="2620" r="22809" b="1508"/>
          <a:stretch/>
        </p:blipFill>
        <p:spPr>
          <a:xfrm>
            <a:off x="4351809" y="309227"/>
            <a:ext cx="1701538" cy="1681746"/>
          </a:xfrm>
          <a:prstGeom prst="ellipse">
            <a:avLst/>
          </a:prstGeom>
        </p:spPr>
      </p:pic>
      <p:pic>
        <p:nvPicPr>
          <p:cNvPr id="30" name="Picture 29" descr="shutterstock_72360955.jp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4" t="3135" r="25160" b="3135"/>
          <a:stretch/>
        </p:blipFill>
        <p:spPr>
          <a:xfrm>
            <a:off x="8282366" y="298871"/>
            <a:ext cx="1689297" cy="1702458"/>
          </a:xfrm>
          <a:prstGeom prst="ellipse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8" y="1311657"/>
            <a:ext cx="2782704" cy="98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41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rgbClr val="7F79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12"/>
          </p:nvPr>
        </p:nvSpPr>
        <p:spPr>
          <a:xfrm>
            <a:off x="395289" y="4358958"/>
            <a:ext cx="5724524" cy="369332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>
              <a:defRPr sz="2400" b="0" cap="none" baseline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3165872"/>
            <a:ext cx="5724525" cy="977566"/>
          </a:xfrm>
        </p:spPr>
        <p:txBody>
          <a:bodyPr lIns="0" tIns="36000" rIns="0" bIns="36000" anchor="t"/>
          <a:lstStyle>
            <a:lvl1pPr>
              <a:defRPr sz="3600" b="0" cap="none" baseline="0">
                <a:solidFill>
                  <a:srgbClr val="4A5C69"/>
                </a:solidFill>
              </a:defRPr>
            </a:lvl1pPr>
          </a:lstStyle>
          <a:p>
            <a:r>
              <a:rPr lang="en-US" dirty="0"/>
              <a:t>THANK YOU,</a:t>
            </a:r>
            <a:br>
              <a:rPr lang="en-US" dirty="0"/>
            </a:br>
            <a:r>
              <a:rPr lang="en-US" dirty="0"/>
              <a:t>any questions?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1319806"/>
            <a:ext cx="2628292" cy="9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63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720387" y="352013"/>
            <a:ext cx="7307997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0" y="951570"/>
            <a:ext cx="8748714" cy="0"/>
          </a:xfrm>
          <a:prstGeom prst="line">
            <a:avLst/>
          </a:prstGeom>
          <a:ln w="6350">
            <a:solidFill>
              <a:srgbClr val="4A5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995936" y="4823806"/>
            <a:ext cx="87048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pPr lvl="0" algn="r"/>
            <a:r>
              <a:rPr lang="en-GB" dirty="0">
                <a:solidFill>
                  <a:srgbClr val="4A5C69"/>
                </a:solidFill>
              </a:rPr>
              <a:t>© 2019 DMGT |</a:t>
            </a:r>
          </a:p>
        </p:txBody>
      </p:sp>
      <p:sp>
        <p:nvSpPr>
          <p:cNvPr id="15" name="Slide Number Placeholder 52"/>
          <p:cNvSpPr txBox="1">
            <a:spLocks/>
          </p:cNvSpPr>
          <p:nvPr/>
        </p:nvSpPr>
        <p:spPr>
          <a:xfrm>
            <a:off x="4730108" y="4823806"/>
            <a:ext cx="288000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algn="r">
              <a:defRPr sz="800"/>
            </a:lvl1pPr>
          </a:lstStyle>
          <a:p>
            <a:pPr lvl="0"/>
            <a:fld id="{636E38DA-B747-44FF-A872-F9E7A30722B2}" type="slidenum">
              <a:rPr lang="en-GB" smtClean="0">
                <a:solidFill>
                  <a:srgbClr val="4A5C69"/>
                </a:solidFill>
              </a:rPr>
              <a:pPr lvl="0"/>
              <a:t>‹#›</a:t>
            </a:fld>
            <a:endParaRPr lang="en-GB" dirty="0">
              <a:solidFill>
                <a:srgbClr val="4A5C69"/>
              </a:solidFill>
            </a:endParaRPr>
          </a:p>
        </p:txBody>
      </p:sp>
      <p:sp>
        <p:nvSpPr>
          <p:cNvPr id="19" name="Oval 18"/>
          <p:cNvSpPr/>
          <p:nvPr/>
        </p:nvSpPr>
        <p:spPr bwMode="gray">
          <a:xfrm>
            <a:off x="395290" y="352013"/>
            <a:ext cx="108012" cy="10801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Oval 19"/>
          <p:cNvSpPr/>
          <p:nvPr/>
        </p:nvSpPr>
        <p:spPr bwMode="gray">
          <a:xfrm>
            <a:off x="538165" y="352013"/>
            <a:ext cx="108012" cy="10801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/>
          <p:cNvSpPr/>
          <p:nvPr/>
        </p:nvSpPr>
        <p:spPr bwMode="gray">
          <a:xfrm>
            <a:off x="395290" y="497269"/>
            <a:ext cx="108012" cy="10801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/>
          <p:cNvSpPr/>
          <p:nvPr/>
        </p:nvSpPr>
        <p:spPr bwMode="gray">
          <a:xfrm>
            <a:off x="538165" y="497269"/>
            <a:ext cx="108012" cy="10801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5" y="4446006"/>
            <a:ext cx="1688852" cy="596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873" y="4695986"/>
            <a:ext cx="1045603" cy="62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82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75" r:id="rId3"/>
    <p:sldLayoutId id="2147483676" r:id="rId4"/>
    <p:sldLayoutId id="2147483672" r:id="rId5"/>
    <p:sldLayoutId id="2147483666" r:id="rId6"/>
    <p:sldLayoutId id="2147483671" r:id="rId7"/>
    <p:sldLayoutId id="2147483667" r:id="rId8"/>
    <p:sldLayoutId id="2147483674" r:id="rId9"/>
    <p:sldLayoutId id="2147483650" r:id="rId10"/>
    <p:sldLayoutId id="2147483658" r:id="rId11"/>
    <p:sldLayoutId id="2147483652" r:id="rId12"/>
    <p:sldLayoutId id="2147483651" r:id="rId13"/>
    <p:sldLayoutId id="2147483653" r:id="rId14"/>
    <p:sldLayoutId id="2147483659" r:id="rId15"/>
    <p:sldLayoutId id="2147483680" r:id="rId16"/>
    <p:sldLayoutId id="2147483654" r:id="rId17"/>
    <p:sldLayoutId id="2147483678" r:id="rId18"/>
    <p:sldLayoutId id="2147483679" r:id="rId19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0" kern="1200" cap="all" baseline="0">
          <a:solidFill>
            <a:srgbClr val="4A5C69"/>
          </a:solidFill>
          <a:latin typeface="Source Sans Pro"/>
          <a:ea typeface="+mj-ea"/>
          <a:cs typeface="Source Sans Pro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40000"/>
        <a:buFont typeface="Arial"/>
        <a:buNone/>
        <a:defRPr sz="1600" b="0" kern="1200" cap="none" baseline="0">
          <a:solidFill>
            <a:srgbClr val="4A5C69"/>
          </a:solidFill>
          <a:latin typeface="Source Sans Pro"/>
          <a:ea typeface="+mn-ea"/>
          <a:cs typeface="Source Sans Pro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40000"/>
        <a:buFont typeface="Arial"/>
        <a:buChar char="•"/>
        <a:defRPr sz="1400" kern="1200" cap="none">
          <a:solidFill>
            <a:srgbClr val="4A5C69"/>
          </a:solidFill>
          <a:latin typeface="Source Sans Pro"/>
          <a:ea typeface="+mn-ea"/>
          <a:cs typeface="Source Sans Pro"/>
        </a:defRPr>
      </a:lvl2pPr>
      <a:lvl3pPr marL="361950" indent="-1841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Char char="•"/>
        <a:defRPr sz="1400" kern="1200" cap="none">
          <a:solidFill>
            <a:srgbClr val="4A5C69"/>
          </a:solidFill>
          <a:latin typeface="Source Sans Pro"/>
          <a:ea typeface="+mn-ea"/>
          <a:cs typeface="Source Sans Pro"/>
        </a:defRPr>
      </a:lvl3pPr>
      <a:lvl4pPr marL="5429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/>
        <a:buChar char="•"/>
        <a:defRPr sz="1400" kern="1200" cap="none">
          <a:solidFill>
            <a:srgbClr val="4A5C69"/>
          </a:solidFill>
          <a:latin typeface="Source Sans Pro"/>
          <a:ea typeface="+mn-ea"/>
          <a:cs typeface="Source Sans Pro"/>
        </a:defRPr>
      </a:lvl4pPr>
      <a:lvl5pPr marL="717550" indent="-1746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/>
        <a:buChar char="•"/>
        <a:defRPr sz="1400" kern="1200" cap="none">
          <a:solidFill>
            <a:srgbClr val="4A5C69"/>
          </a:solidFill>
          <a:latin typeface="Source Sans Pro"/>
          <a:ea typeface="+mn-ea"/>
          <a:cs typeface="Source Sans Pro"/>
        </a:defRPr>
      </a:lvl5pPr>
      <a:lvl6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lphaUcPeriod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Web" TargetMode="Externa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286" y="2751770"/>
            <a:ext cx="8334921" cy="1194558"/>
          </a:xfrm>
        </p:spPr>
        <p:txBody>
          <a:bodyPr/>
          <a:lstStyle/>
          <a:p>
            <a:r>
              <a:rPr lang="en-US" dirty="0"/>
              <a:t>Honey, I Shrunk ‘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Joel Hammond-Turner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rammesses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57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77A57-CA50-8F44-A90E-AA4CCA24F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#3 – Bootstrapper Discovery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5B54690-6FA5-AC48-ADBC-461AF29F197C}"/>
              </a:ext>
            </a:extLst>
          </p:cNvPr>
          <p:cNvSpPr txBox="1">
            <a:spLocks/>
          </p:cNvSpPr>
          <p:nvPr/>
        </p:nvSpPr>
        <p:spPr>
          <a:xfrm>
            <a:off x="395288" y="1371600"/>
            <a:ext cx="5508859" cy="28563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None/>
              <a:defRPr sz="1600" b="0" kern="1200" cap="none" baseline="0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3pPr>
            <a:lvl4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4pPr>
            <a:lvl5pPr marL="7175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5pPr>
            <a:lvl6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UcPeriod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35257-BF54-BF40-9291-0FEC1499C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504368"/>
            <a:ext cx="8353424" cy="21347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AA5F08-746B-F540-9B6B-9BDC598A09C8}"/>
              </a:ext>
            </a:extLst>
          </p:cNvPr>
          <p:cNvSpPr/>
          <p:nvPr/>
        </p:nvSpPr>
        <p:spPr>
          <a:xfrm>
            <a:off x="461101" y="954991"/>
            <a:ext cx="3259226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9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DCE3C-74D1-9746-B56D-34EBED0AAE71}"/>
              </a:ext>
            </a:extLst>
          </p:cNvPr>
          <p:cNvSpPr txBox="1"/>
          <p:nvPr/>
        </p:nvSpPr>
        <p:spPr>
          <a:xfrm>
            <a:off x="3786140" y="1747781"/>
            <a:ext cx="4402156" cy="1647938"/>
          </a:xfrm>
          <a:prstGeom prst="rect">
            <a:avLst/>
          </a:prstGeom>
          <a:gradFill flip="none" rotWithShape="1">
            <a:gsLst>
              <a:gs pos="0">
                <a:srgbClr val="FFFFFF">
                  <a:shade val="30000"/>
                  <a:satMod val="115000"/>
                  <a:alpha val="75000"/>
                </a:srgbClr>
              </a:gs>
              <a:gs pos="50000">
                <a:srgbClr val="FFFFFF">
                  <a:shade val="67500"/>
                  <a:satMod val="115000"/>
                </a:srgbClr>
              </a:gs>
              <a:gs pos="100000">
                <a:srgbClr val="FFFF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lIns="54000" tIns="54000" rIns="54000" bIns="54000" rtlCol="0">
            <a:spAutoFit/>
          </a:bodyPr>
          <a:lstStyle/>
          <a:p>
            <a:r>
              <a:rPr lang="en-US" sz="2000" b="1" dirty="0"/>
              <a:t>‘</a:t>
            </a:r>
            <a:r>
              <a:rPr lang="en-US" sz="2000" b="1" dirty="0" err="1">
                <a:solidFill>
                  <a:srgbClr val="0070C0"/>
                </a:solidFill>
              </a:rPr>
              <a:t>ConfigureServices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b="1" dirty="0"/>
              <a:t>’</a:t>
            </a:r>
          </a:p>
          <a:p>
            <a:r>
              <a:rPr lang="en-US" sz="2000" b="1" dirty="0"/>
              <a:t>- NO “God Object”</a:t>
            </a:r>
          </a:p>
          <a:p>
            <a:r>
              <a:rPr lang="en-US" sz="2000" b="1" dirty="0"/>
              <a:t>- Basically a 1-liner</a:t>
            </a:r>
          </a:p>
          <a:p>
            <a:pPr marL="342900" indent="-342900">
              <a:buFontTx/>
              <a:buChar char="-"/>
            </a:pPr>
            <a:endParaRPr lang="en-US" sz="2000" b="1" dirty="0"/>
          </a:p>
          <a:p>
            <a:endParaRPr lang="en-US" sz="2000" b="1" i="0" dirty="0"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07047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2B714-E62E-B54B-BE1E-A2E6A7A6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2A5F900-A1C2-EF4F-B10F-35ACEBACF417}"/>
              </a:ext>
            </a:extLst>
          </p:cNvPr>
          <p:cNvSpPr txBox="1">
            <a:spLocks/>
          </p:cNvSpPr>
          <p:nvPr/>
        </p:nvSpPr>
        <p:spPr>
          <a:xfrm>
            <a:off x="395288" y="1095586"/>
            <a:ext cx="8317171" cy="31323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None/>
              <a:defRPr sz="1600" b="0" kern="1200" cap="none" baseline="0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3pPr>
            <a:lvl4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4pPr>
            <a:lvl5pPr marL="7175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5pPr>
            <a:lvl6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UcPeriod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/>
              <a:t>DON’T</a:t>
            </a:r>
            <a:r>
              <a:rPr lang="en-US" sz="2000" dirty="0"/>
              <a:t> let ‘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ConfigureServices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dirty="0"/>
              <a:t>’ become a ‘</a:t>
            </a:r>
            <a:r>
              <a:rPr lang="en-US" sz="2000" i="1" dirty="0"/>
              <a:t>God Object</a:t>
            </a:r>
            <a:r>
              <a:rPr lang="en-US" sz="2000" dirty="0"/>
              <a:t>’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Especially if you’re copying-and-pasting registrations between projects</a:t>
            </a:r>
            <a:br>
              <a:rPr lang="en-US" sz="1800" dirty="0"/>
            </a:b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/>
              <a:t>DO</a:t>
            </a:r>
            <a:r>
              <a:rPr lang="en-US" sz="2000" dirty="0"/>
              <a:t> create ‘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AddServices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dirty="0"/>
              <a:t>’ methods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Especially for shared code (NuGet packages)</a:t>
            </a:r>
            <a:br>
              <a:rPr lang="en-US" sz="1800" dirty="0"/>
            </a:b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/>
              <a:t>DO</a:t>
            </a:r>
            <a:r>
              <a:rPr lang="en-US" sz="2000" dirty="0"/>
              <a:t> put registrations “close” to implementations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Interfaces are most often for testing with a single implementation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B</a:t>
            </a:r>
            <a:r>
              <a:rPr lang="en-US" sz="2000" dirty="0"/>
              <a:t>e explicit in your dependency chaining</a:t>
            </a:r>
          </a:p>
        </p:txBody>
      </p:sp>
    </p:spTree>
    <p:extLst>
      <p:ext uri="{BB962C8B-B14F-4D97-AF65-F5344CB8AC3E}">
        <p14:creationId xmlns:p14="http://schemas.microsoft.com/office/powerpoint/2010/main" val="3097811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286" y="2751770"/>
            <a:ext cx="8334921" cy="1194558"/>
          </a:xfrm>
        </p:spPr>
        <p:txBody>
          <a:bodyPr/>
          <a:lstStyle/>
          <a:p>
            <a:r>
              <a:rPr lang="en-US" dirty="0"/>
              <a:t>Honey, I Shrunk `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Joel Hammond-Turner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rammesses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78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</a:t>
            </a:r>
            <a:r>
              <a:rPr lang="en-US" dirty="0" err="1"/>
              <a:t>IoC</a:t>
            </a:r>
            <a:r>
              <a:rPr lang="en-US" dirty="0"/>
              <a:t> / Dependency Injection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95289" y="1371600"/>
            <a:ext cx="5364844" cy="28563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Convention-based configuration</a:t>
            </a:r>
          </a:p>
          <a:p>
            <a:pPr marL="749300" lvl="2">
              <a:buFont typeface="Arial" panose="020B0604020202020204" pitchFamily="34" charset="0"/>
              <a:buChar char="•"/>
            </a:pPr>
            <a:r>
              <a:rPr lang="en-US" sz="1800" dirty="0"/>
              <a:t>Unexpected imports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Imperative configuration</a:t>
            </a:r>
          </a:p>
          <a:p>
            <a:pPr marL="749300" lvl="2">
              <a:buFont typeface="Arial" panose="020B0604020202020204" pitchFamily="34" charset="0"/>
              <a:buChar char="•"/>
            </a:pPr>
            <a:r>
              <a:rPr lang="en-US" sz="1800" dirty="0"/>
              <a:t>”God Objects”</a:t>
            </a:r>
            <a:br>
              <a:rPr lang="en-US" sz="1800" dirty="0"/>
            </a:br>
            <a:r>
              <a:rPr lang="en-US" sz="1800" dirty="0"/>
              <a:t>a.k.a. Composition Roots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18A2E-D554-6443-943B-FC1740C230E5}"/>
              </a:ext>
            </a:extLst>
          </p:cNvPr>
          <p:cNvSpPr txBox="1"/>
          <p:nvPr/>
        </p:nvSpPr>
        <p:spPr>
          <a:xfrm>
            <a:off x="3959932" y="2941758"/>
            <a:ext cx="4402156" cy="1340161"/>
          </a:xfrm>
          <a:prstGeom prst="rect">
            <a:avLst/>
          </a:prstGeom>
          <a:gradFill flip="none" rotWithShape="1">
            <a:gsLst>
              <a:gs pos="0">
                <a:srgbClr val="FFFFFF">
                  <a:shade val="30000"/>
                  <a:satMod val="115000"/>
                  <a:alpha val="75000"/>
                </a:srgbClr>
              </a:gs>
              <a:gs pos="50000">
                <a:srgbClr val="FFFFFF">
                  <a:shade val="67500"/>
                  <a:satMod val="115000"/>
                </a:srgbClr>
              </a:gs>
              <a:gs pos="100000">
                <a:srgbClr val="FFFF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lIns="54000" tIns="54000" rIns="54000" bIns="54000" rtlCol="0">
            <a:spAutoFit/>
          </a:bodyPr>
          <a:lstStyle/>
          <a:p>
            <a:r>
              <a:rPr lang="en-US" sz="2000" b="1" dirty="0"/>
              <a:t>Microsoft DI ‘</a:t>
            </a:r>
            <a:r>
              <a:rPr lang="en-US" sz="2000" b="1" dirty="0" err="1">
                <a:solidFill>
                  <a:srgbClr val="0070C0"/>
                </a:solidFill>
              </a:rPr>
              <a:t>ConfigureServices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b="1" dirty="0"/>
              <a:t>’</a:t>
            </a:r>
          </a:p>
          <a:p>
            <a:r>
              <a:rPr lang="en-US" sz="2000" b="1" dirty="0"/>
              <a:t>–  shouldn’t be a ”God Object” </a:t>
            </a:r>
          </a:p>
          <a:p>
            <a:r>
              <a:rPr lang="en-US" sz="2000" b="1" dirty="0"/>
              <a:t>– but usually is</a:t>
            </a:r>
          </a:p>
          <a:p>
            <a:endParaRPr lang="en-US" sz="2000" b="1" i="0" dirty="0">
              <a:latin typeface="Source Sans Pro"/>
              <a:cs typeface="Source Sans Pr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D1F6A8-89EB-2347-B2E6-5495FEFFA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54" y="1231828"/>
            <a:ext cx="1287277" cy="180797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18298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77A57-CA50-8F44-A90E-AA4CCA24F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Sample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679B4-BBD5-C647-BB00-0FFE8522B5DF}"/>
              </a:ext>
            </a:extLst>
          </p:cNvPr>
          <p:cNvSpPr txBox="1"/>
          <p:nvPr/>
        </p:nvSpPr>
        <p:spPr>
          <a:xfrm>
            <a:off x="5256076" y="1059582"/>
            <a:ext cx="2196244" cy="3894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54000" tIns="54000" rIns="54000" bIns="54000" rtlCol="0">
            <a:spAutoFit/>
          </a:bodyPr>
          <a:lstStyle/>
          <a:p>
            <a:r>
              <a:rPr lang="en-GB" sz="100" dirty="0"/>
              <a:t>using </a:t>
            </a:r>
            <a:r>
              <a:rPr lang="en-GB" sz="100" dirty="0" err="1"/>
              <a:t>Ardalis.ListStartupServices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Microsoft.AspNetCore.Builder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Microsoft.AspNetCore.Diagnostics.HealthChecks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Microsoft.AspNetCore.Hosting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Microsoft.AspNetCore.Http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Microsoft.AspNetCore.Identity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Microsoft.AspNetCore.Identity.UI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Microsoft.AspNetCore.Mvc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Microsoft.AspNetCore.Mvc.ApplicationModels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Microsoft.AspNetCore.Routing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Microsoft.EntityFrameworkCore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Microsoft.eShopWeb.ApplicationCore.Interfaces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Microsoft.eShopWeb.ApplicationCore.Services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Microsoft.eShopWeb.Infrastructure.Data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Microsoft.eShopWeb.Infrastructure.Identity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Microsoft.eShopWeb.Infrastructure.Logging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Microsoft.eShopWeb.Infrastructure.Services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Microsoft.eShopWeb.Web.HealthChecks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Microsoft.eShopWeb.Web.Interfaces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Microsoft.eShopWeb.Web.Services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Microsoft.Extensions.Configuration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Microsoft.Extensions.DependencyInjection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Microsoft.Extensions.Diagnostics.HealthChecks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Newtonsoft.Json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Swashbuckle.AspNetCore.Swagger</a:t>
            </a:r>
            <a:r>
              <a:rPr lang="en-GB" sz="100" dirty="0"/>
              <a:t>;</a:t>
            </a:r>
          </a:p>
          <a:p>
            <a:r>
              <a:rPr lang="en-GB" sz="100" dirty="0"/>
              <a:t>using System;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System.Collections.Generic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System.Linq</a:t>
            </a:r>
            <a:r>
              <a:rPr lang="en-GB" sz="100" dirty="0"/>
              <a:t>;</a:t>
            </a:r>
          </a:p>
          <a:p>
            <a:r>
              <a:rPr lang="en-GB" sz="100" dirty="0"/>
              <a:t>using </a:t>
            </a:r>
            <a:r>
              <a:rPr lang="en-GB" sz="100" dirty="0" err="1"/>
              <a:t>System.Net.Mime</a:t>
            </a:r>
            <a:r>
              <a:rPr lang="en-GB" sz="100" dirty="0"/>
              <a:t>;</a:t>
            </a:r>
          </a:p>
          <a:p>
            <a:br>
              <a:rPr lang="en-GB" sz="100" dirty="0"/>
            </a:br>
            <a:r>
              <a:rPr lang="en-GB" sz="100" dirty="0"/>
              <a:t>namespace </a:t>
            </a:r>
            <a:r>
              <a:rPr lang="en-GB" sz="100" dirty="0" err="1"/>
              <a:t>Microsoft.eShopWeb.Web</a:t>
            </a:r>
            <a:endParaRPr lang="en-GB" sz="100" dirty="0"/>
          </a:p>
          <a:p>
            <a:r>
              <a:rPr lang="en-GB" sz="100" dirty="0"/>
              <a:t>{</a:t>
            </a:r>
          </a:p>
          <a:p>
            <a:r>
              <a:rPr lang="en-GB" sz="100" dirty="0"/>
              <a:t>public class </a:t>
            </a:r>
            <a:r>
              <a:rPr lang="en-GB" sz="100" dirty="0" err="1"/>
              <a:t>Startup</a:t>
            </a:r>
            <a:endParaRPr lang="en-GB" sz="100" dirty="0"/>
          </a:p>
          <a:p>
            <a:r>
              <a:rPr lang="en-GB" sz="100" dirty="0"/>
              <a:t>{</a:t>
            </a:r>
          </a:p>
          <a:p>
            <a:r>
              <a:rPr lang="en-GB" sz="100" dirty="0"/>
              <a:t>private </a:t>
            </a:r>
            <a:r>
              <a:rPr lang="en-GB" sz="100" dirty="0" err="1"/>
              <a:t>IServiceCollection</a:t>
            </a:r>
            <a:r>
              <a:rPr lang="en-GB" sz="100" dirty="0"/>
              <a:t> _services;</a:t>
            </a:r>
          </a:p>
          <a:p>
            <a:r>
              <a:rPr lang="en-GB" sz="100" dirty="0"/>
              <a:t>public </a:t>
            </a:r>
            <a:r>
              <a:rPr lang="en-GB" sz="100" dirty="0" err="1"/>
              <a:t>Startup</a:t>
            </a:r>
            <a:r>
              <a:rPr lang="en-GB" sz="100" dirty="0"/>
              <a:t>(</a:t>
            </a:r>
            <a:r>
              <a:rPr lang="en-GB" sz="100" dirty="0" err="1"/>
              <a:t>IConfiguration</a:t>
            </a:r>
            <a:r>
              <a:rPr lang="en-GB" sz="100" dirty="0"/>
              <a:t> configuration)</a:t>
            </a:r>
          </a:p>
          <a:p>
            <a:r>
              <a:rPr lang="en-GB" sz="100" dirty="0"/>
              <a:t>{</a:t>
            </a:r>
          </a:p>
          <a:p>
            <a:r>
              <a:rPr lang="en-GB" sz="100" dirty="0"/>
              <a:t>Configuration = configuration;</a:t>
            </a:r>
          </a:p>
          <a:p>
            <a:r>
              <a:rPr lang="en-GB" sz="100" dirty="0"/>
              <a:t>}</a:t>
            </a:r>
          </a:p>
          <a:p>
            <a:br>
              <a:rPr lang="en-GB" sz="100" dirty="0"/>
            </a:br>
            <a:r>
              <a:rPr lang="en-GB" sz="100" dirty="0"/>
              <a:t>public </a:t>
            </a:r>
            <a:r>
              <a:rPr lang="en-GB" sz="100" dirty="0" err="1"/>
              <a:t>IConfiguration</a:t>
            </a:r>
            <a:r>
              <a:rPr lang="en-GB" sz="100" dirty="0"/>
              <a:t> Configuration { get; }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>
                <a:highlight>
                  <a:srgbClr val="FFFF00"/>
                </a:highlight>
              </a:rPr>
              <a:t>public void </a:t>
            </a:r>
            <a:r>
              <a:rPr lang="en-GB" sz="100" dirty="0" err="1">
                <a:highlight>
                  <a:srgbClr val="FFFF00"/>
                </a:highlight>
              </a:rPr>
              <a:t>ConfigureDevelopmentServices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IServiceCollection</a:t>
            </a:r>
            <a:r>
              <a:rPr lang="en-GB" sz="100" dirty="0">
                <a:highlight>
                  <a:srgbClr val="FFFF00"/>
                </a:highlight>
              </a:rPr>
              <a:t> services)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>
                <a:highlight>
                  <a:srgbClr val="FFFF00"/>
                </a:highlight>
              </a:rPr>
              <a:t>// use in-memory database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ConfigureInMemoryDatabases</a:t>
            </a:r>
            <a:r>
              <a:rPr lang="en-GB" sz="100" dirty="0">
                <a:highlight>
                  <a:srgbClr val="FFFF00"/>
                </a:highlight>
              </a:rPr>
              <a:t>(services);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>
                <a:highlight>
                  <a:srgbClr val="FFFF00"/>
                </a:highlight>
              </a:rPr>
              <a:t>// use real database</a:t>
            </a:r>
          </a:p>
          <a:p>
            <a:r>
              <a:rPr lang="en-GB" sz="100" dirty="0">
                <a:highlight>
                  <a:srgbClr val="FFFF00"/>
                </a:highlight>
              </a:rPr>
              <a:t>// </a:t>
            </a:r>
            <a:r>
              <a:rPr lang="en-GB" sz="100" dirty="0" err="1">
                <a:highlight>
                  <a:srgbClr val="FFFF00"/>
                </a:highlight>
              </a:rPr>
              <a:t>ConfigureProductionServices</a:t>
            </a:r>
            <a:r>
              <a:rPr lang="en-GB" sz="100" dirty="0">
                <a:highlight>
                  <a:srgbClr val="FFFF00"/>
                </a:highlight>
              </a:rPr>
              <a:t>(services);</a:t>
            </a:r>
          </a:p>
          <a:p>
            <a:r>
              <a:rPr lang="en-GB" sz="100" dirty="0">
                <a:highlight>
                  <a:srgbClr val="FFFF00"/>
                </a:highlight>
              </a:rPr>
              <a:t>}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>
                <a:highlight>
                  <a:srgbClr val="FFFF00"/>
                </a:highlight>
              </a:rPr>
              <a:t>private void </a:t>
            </a:r>
            <a:r>
              <a:rPr lang="en-GB" sz="100" dirty="0" err="1">
                <a:highlight>
                  <a:srgbClr val="FFFF00"/>
                </a:highlight>
              </a:rPr>
              <a:t>ConfigureInMemoryDatabases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IServiceCollection</a:t>
            </a:r>
            <a:r>
              <a:rPr lang="en-GB" sz="100" dirty="0">
                <a:highlight>
                  <a:srgbClr val="FFFF00"/>
                </a:highlight>
              </a:rPr>
              <a:t> services)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>
                <a:highlight>
                  <a:srgbClr val="FFFF00"/>
                </a:highlight>
              </a:rPr>
              <a:t>// use in-memory database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services.AddDbContext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CatalogContext</a:t>
            </a:r>
            <a:r>
              <a:rPr lang="en-GB" sz="100" dirty="0">
                <a:highlight>
                  <a:srgbClr val="FFFF00"/>
                </a:highlight>
              </a:rPr>
              <a:t>&gt;(c =&gt;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c.UseInMemoryDatabase</a:t>
            </a:r>
            <a:r>
              <a:rPr lang="en-GB" sz="100" dirty="0">
                <a:highlight>
                  <a:srgbClr val="FFFF00"/>
                </a:highlight>
              </a:rPr>
              <a:t>("</a:t>
            </a:r>
            <a:r>
              <a:rPr lang="en-GB" sz="100" dirty="0" err="1">
                <a:highlight>
                  <a:srgbClr val="FFFF00"/>
                </a:highlight>
              </a:rPr>
              <a:t>Catalog</a:t>
            </a:r>
            <a:r>
              <a:rPr lang="en-GB" sz="100" dirty="0">
                <a:highlight>
                  <a:srgbClr val="FFFF00"/>
                </a:highlight>
              </a:rPr>
              <a:t>"));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>
                <a:highlight>
                  <a:srgbClr val="FFFF00"/>
                </a:highlight>
              </a:rPr>
              <a:t>// Add Identity </a:t>
            </a:r>
            <a:r>
              <a:rPr lang="en-GB" sz="100" dirty="0" err="1">
                <a:highlight>
                  <a:srgbClr val="FFFF00"/>
                </a:highlight>
              </a:rPr>
              <a:t>DbContext</a:t>
            </a:r>
            <a:endParaRPr lang="en-GB" sz="100" dirty="0">
              <a:highlight>
                <a:srgbClr val="FFFF00"/>
              </a:highlight>
            </a:endParaRPr>
          </a:p>
          <a:p>
            <a:r>
              <a:rPr lang="en-GB" sz="100" dirty="0" err="1">
                <a:highlight>
                  <a:srgbClr val="FFFF00"/>
                </a:highlight>
              </a:rPr>
              <a:t>services.AddDbContext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AppIdentityDbContext</a:t>
            </a:r>
            <a:r>
              <a:rPr lang="en-GB" sz="100" dirty="0">
                <a:highlight>
                  <a:srgbClr val="FFFF00"/>
                </a:highlight>
              </a:rPr>
              <a:t>&gt;(options =&gt;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options.UseInMemoryDatabase</a:t>
            </a:r>
            <a:r>
              <a:rPr lang="en-GB" sz="100" dirty="0">
                <a:highlight>
                  <a:srgbClr val="FFFF00"/>
                </a:highlight>
              </a:rPr>
              <a:t>("Identity"));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 err="1">
                <a:highlight>
                  <a:srgbClr val="FFFF00"/>
                </a:highlight>
              </a:rPr>
              <a:t>ConfigureServices</a:t>
            </a:r>
            <a:r>
              <a:rPr lang="en-GB" sz="100" dirty="0">
                <a:highlight>
                  <a:srgbClr val="FFFF00"/>
                </a:highlight>
              </a:rPr>
              <a:t>(services);</a:t>
            </a:r>
          </a:p>
          <a:p>
            <a:r>
              <a:rPr lang="en-GB" sz="100" dirty="0">
                <a:highlight>
                  <a:srgbClr val="FFFF00"/>
                </a:highlight>
              </a:rPr>
              <a:t>}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>
                <a:highlight>
                  <a:srgbClr val="FFFF00"/>
                </a:highlight>
              </a:rPr>
              <a:t>public void </a:t>
            </a:r>
            <a:r>
              <a:rPr lang="en-GB" sz="100" dirty="0" err="1">
                <a:highlight>
                  <a:srgbClr val="FFFF00"/>
                </a:highlight>
              </a:rPr>
              <a:t>ConfigureProductionServices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IServiceCollection</a:t>
            </a:r>
            <a:r>
              <a:rPr lang="en-GB" sz="100" dirty="0">
                <a:highlight>
                  <a:srgbClr val="FFFF00"/>
                </a:highlight>
              </a:rPr>
              <a:t> services)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>
                <a:highlight>
                  <a:srgbClr val="FFFF00"/>
                </a:highlight>
              </a:rPr>
              <a:t>// use real database</a:t>
            </a:r>
          </a:p>
          <a:p>
            <a:r>
              <a:rPr lang="en-GB" sz="100" dirty="0">
                <a:highlight>
                  <a:srgbClr val="FFFF00"/>
                </a:highlight>
              </a:rPr>
              <a:t>// Requires </a:t>
            </a:r>
            <a:r>
              <a:rPr lang="en-GB" sz="100" dirty="0" err="1">
                <a:highlight>
                  <a:srgbClr val="FFFF00"/>
                </a:highlight>
              </a:rPr>
              <a:t>LocalDB</a:t>
            </a:r>
            <a:r>
              <a:rPr lang="en-GB" sz="100" dirty="0">
                <a:highlight>
                  <a:srgbClr val="FFFF00"/>
                </a:highlight>
              </a:rPr>
              <a:t> which can be installed with SQL Server Express 2016</a:t>
            </a:r>
          </a:p>
          <a:p>
            <a:r>
              <a:rPr lang="en-GB" sz="100" dirty="0">
                <a:highlight>
                  <a:srgbClr val="FFFF00"/>
                </a:highlight>
              </a:rPr>
              <a:t>// https://</a:t>
            </a:r>
            <a:r>
              <a:rPr lang="en-GB" sz="100" dirty="0" err="1">
                <a:highlight>
                  <a:srgbClr val="FFFF00"/>
                </a:highlight>
              </a:rPr>
              <a:t>www.microsoft.com</a:t>
            </a:r>
            <a:r>
              <a:rPr lang="en-GB" sz="100" dirty="0">
                <a:highlight>
                  <a:srgbClr val="FFFF00"/>
                </a:highlight>
              </a:rPr>
              <a:t>/</a:t>
            </a:r>
            <a:r>
              <a:rPr lang="en-GB" sz="100" dirty="0" err="1">
                <a:highlight>
                  <a:srgbClr val="FFFF00"/>
                </a:highlight>
              </a:rPr>
              <a:t>en</a:t>
            </a:r>
            <a:r>
              <a:rPr lang="en-GB" sz="100" dirty="0">
                <a:highlight>
                  <a:srgbClr val="FFFF00"/>
                </a:highlight>
              </a:rPr>
              <a:t>-us/download/</a:t>
            </a:r>
            <a:r>
              <a:rPr lang="en-GB" sz="100" dirty="0" err="1">
                <a:highlight>
                  <a:srgbClr val="FFFF00"/>
                </a:highlight>
              </a:rPr>
              <a:t>details.aspx?id</a:t>
            </a:r>
            <a:r>
              <a:rPr lang="en-GB" sz="100" dirty="0">
                <a:highlight>
                  <a:srgbClr val="FFFF00"/>
                </a:highlight>
              </a:rPr>
              <a:t>=54284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services.AddDbContext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CatalogContext</a:t>
            </a:r>
            <a:r>
              <a:rPr lang="en-GB" sz="100" dirty="0">
                <a:highlight>
                  <a:srgbClr val="FFFF00"/>
                </a:highlight>
              </a:rPr>
              <a:t>&gt;(c =&gt;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c.UseSqlServer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Configuration.GetConnectionString</a:t>
            </a:r>
            <a:r>
              <a:rPr lang="en-GB" sz="100" dirty="0">
                <a:highlight>
                  <a:srgbClr val="FFFF00"/>
                </a:highlight>
              </a:rPr>
              <a:t>("</a:t>
            </a:r>
            <a:r>
              <a:rPr lang="en-GB" sz="100" dirty="0" err="1">
                <a:highlight>
                  <a:srgbClr val="FFFF00"/>
                </a:highlight>
              </a:rPr>
              <a:t>CatalogConnection</a:t>
            </a:r>
            <a:r>
              <a:rPr lang="en-GB" sz="100" dirty="0">
                <a:highlight>
                  <a:srgbClr val="FFFF00"/>
                </a:highlight>
              </a:rPr>
              <a:t>")));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>
                <a:highlight>
                  <a:srgbClr val="FFFF00"/>
                </a:highlight>
              </a:rPr>
              <a:t>// Add Identity </a:t>
            </a:r>
            <a:r>
              <a:rPr lang="en-GB" sz="100" dirty="0" err="1">
                <a:highlight>
                  <a:srgbClr val="FFFF00"/>
                </a:highlight>
              </a:rPr>
              <a:t>DbContext</a:t>
            </a:r>
            <a:endParaRPr lang="en-GB" sz="100" dirty="0">
              <a:highlight>
                <a:srgbClr val="FFFF00"/>
              </a:highlight>
            </a:endParaRPr>
          </a:p>
          <a:p>
            <a:r>
              <a:rPr lang="en-GB" sz="100" dirty="0" err="1">
                <a:highlight>
                  <a:srgbClr val="FFFF00"/>
                </a:highlight>
              </a:rPr>
              <a:t>services.AddDbContext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AppIdentityDbContext</a:t>
            </a:r>
            <a:r>
              <a:rPr lang="en-GB" sz="100" dirty="0">
                <a:highlight>
                  <a:srgbClr val="FFFF00"/>
                </a:highlight>
              </a:rPr>
              <a:t>&gt;(options =&gt;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options.UseSqlServer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Configuration.GetConnectionString</a:t>
            </a:r>
            <a:r>
              <a:rPr lang="en-GB" sz="100" dirty="0">
                <a:highlight>
                  <a:srgbClr val="FFFF00"/>
                </a:highlight>
              </a:rPr>
              <a:t>("</a:t>
            </a:r>
            <a:r>
              <a:rPr lang="en-GB" sz="100" dirty="0" err="1">
                <a:highlight>
                  <a:srgbClr val="FFFF00"/>
                </a:highlight>
              </a:rPr>
              <a:t>IdentityConnection</a:t>
            </a:r>
            <a:r>
              <a:rPr lang="en-GB" sz="100" dirty="0">
                <a:highlight>
                  <a:srgbClr val="FFFF00"/>
                </a:highlight>
              </a:rPr>
              <a:t>")));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 err="1">
                <a:highlight>
                  <a:srgbClr val="FFFF00"/>
                </a:highlight>
              </a:rPr>
              <a:t>ConfigureServices</a:t>
            </a:r>
            <a:r>
              <a:rPr lang="en-GB" sz="100" dirty="0">
                <a:highlight>
                  <a:srgbClr val="FFFF00"/>
                </a:highlight>
              </a:rPr>
              <a:t>(services);</a:t>
            </a:r>
          </a:p>
          <a:p>
            <a:r>
              <a:rPr lang="en-GB" sz="100" dirty="0">
                <a:highlight>
                  <a:srgbClr val="FFFF00"/>
                </a:highlight>
              </a:rPr>
              <a:t>}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br>
              <a:rPr lang="en-GB" sz="100" dirty="0">
                <a:highlight>
                  <a:srgbClr val="FFFF00"/>
                </a:highlight>
              </a:rPr>
            </a:br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>
                <a:highlight>
                  <a:srgbClr val="FFFF00"/>
                </a:highlight>
              </a:rPr>
              <a:t>// This method gets called by the runtime. Use this method to add services to the container.</a:t>
            </a:r>
          </a:p>
          <a:p>
            <a:r>
              <a:rPr lang="en-GB" sz="100" dirty="0">
                <a:highlight>
                  <a:srgbClr val="FFFF00"/>
                </a:highlight>
              </a:rPr>
              <a:t>public void </a:t>
            </a:r>
            <a:r>
              <a:rPr lang="en-GB" sz="100" dirty="0" err="1">
                <a:highlight>
                  <a:srgbClr val="FFFF00"/>
                </a:highlight>
              </a:rPr>
              <a:t>ConfigureServices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IServiceCollection</a:t>
            </a:r>
            <a:r>
              <a:rPr lang="en-GB" sz="100" dirty="0">
                <a:highlight>
                  <a:srgbClr val="FFFF00"/>
                </a:highlight>
              </a:rPr>
              <a:t> services)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ConfigureCookieSettings</a:t>
            </a:r>
            <a:r>
              <a:rPr lang="en-GB" sz="100" dirty="0">
                <a:highlight>
                  <a:srgbClr val="FFFF00"/>
                </a:highlight>
              </a:rPr>
              <a:t>(services);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 err="1">
                <a:highlight>
                  <a:srgbClr val="FFFF00"/>
                </a:highlight>
              </a:rPr>
              <a:t>CreateIdentityIfNotCreated</a:t>
            </a:r>
            <a:r>
              <a:rPr lang="en-GB" sz="100" dirty="0">
                <a:highlight>
                  <a:srgbClr val="FFFF00"/>
                </a:highlight>
              </a:rPr>
              <a:t>(services);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services.AddScoped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typeof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IAsyncRepository</a:t>
            </a:r>
            <a:r>
              <a:rPr lang="en-GB" sz="100" dirty="0">
                <a:highlight>
                  <a:srgbClr val="FFFF00"/>
                </a:highlight>
              </a:rPr>
              <a:t>&lt;&gt;), </a:t>
            </a:r>
            <a:r>
              <a:rPr lang="en-GB" sz="100" dirty="0" err="1">
                <a:highlight>
                  <a:srgbClr val="FFFF00"/>
                </a:highlight>
              </a:rPr>
              <a:t>typeof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EfRepository</a:t>
            </a:r>
            <a:r>
              <a:rPr lang="en-GB" sz="100" dirty="0">
                <a:highlight>
                  <a:srgbClr val="FFFF00"/>
                </a:highlight>
              </a:rPr>
              <a:t>&lt;&gt;));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 err="1">
                <a:highlight>
                  <a:srgbClr val="FFFF00"/>
                </a:highlight>
              </a:rPr>
              <a:t>services.AddScoped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ICatalogViewModelService</a:t>
            </a:r>
            <a:r>
              <a:rPr lang="en-GB" sz="100" dirty="0">
                <a:highlight>
                  <a:srgbClr val="FFFF00"/>
                </a:highlight>
              </a:rPr>
              <a:t>, </a:t>
            </a:r>
            <a:r>
              <a:rPr lang="en-GB" sz="100" dirty="0" err="1">
                <a:highlight>
                  <a:srgbClr val="FFFF00"/>
                </a:highlight>
              </a:rPr>
              <a:t>CachedCatalogViewModelService</a:t>
            </a:r>
            <a:r>
              <a:rPr lang="en-GB" sz="100" dirty="0">
                <a:highlight>
                  <a:srgbClr val="FFFF00"/>
                </a:highlight>
              </a:rPr>
              <a:t>&gt;();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services.AddScoped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IBasketService</a:t>
            </a:r>
            <a:r>
              <a:rPr lang="en-GB" sz="100" dirty="0">
                <a:highlight>
                  <a:srgbClr val="FFFF00"/>
                </a:highlight>
              </a:rPr>
              <a:t>, </a:t>
            </a:r>
            <a:r>
              <a:rPr lang="en-GB" sz="100" dirty="0" err="1">
                <a:highlight>
                  <a:srgbClr val="FFFF00"/>
                </a:highlight>
              </a:rPr>
              <a:t>BasketService</a:t>
            </a:r>
            <a:r>
              <a:rPr lang="en-GB" sz="100" dirty="0">
                <a:highlight>
                  <a:srgbClr val="FFFF00"/>
                </a:highlight>
              </a:rPr>
              <a:t>&gt;();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services.AddScoped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IBasketViewModelService</a:t>
            </a:r>
            <a:r>
              <a:rPr lang="en-GB" sz="100" dirty="0">
                <a:highlight>
                  <a:srgbClr val="FFFF00"/>
                </a:highlight>
              </a:rPr>
              <a:t>, </a:t>
            </a:r>
            <a:r>
              <a:rPr lang="en-GB" sz="100" dirty="0" err="1">
                <a:highlight>
                  <a:srgbClr val="FFFF00"/>
                </a:highlight>
              </a:rPr>
              <a:t>BasketViewModelService</a:t>
            </a:r>
            <a:r>
              <a:rPr lang="en-GB" sz="100" dirty="0">
                <a:highlight>
                  <a:srgbClr val="FFFF00"/>
                </a:highlight>
              </a:rPr>
              <a:t>&gt;();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services.AddScoped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IOrderService</a:t>
            </a:r>
            <a:r>
              <a:rPr lang="en-GB" sz="100" dirty="0">
                <a:highlight>
                  <a:srgbClr val="FFFF00"/>
                </a:highlight>
              </a:rPr>
              <a:t>, </a:t>
            </a:r>
            <a:r>
              <a:rPr lang="en-GB" sz="100" dirty="0" err="1">
                <a:highlight>
                  <a:srgbClr val="FFFF00"/>
                </a:highlight>
              </a:rPr>
              <a:t>OrderService</a:t>
            </a:r>
            <a:r>
              <a:rPr lang="en-GB" sz="100" dirty="0">
                <a:highlight>
                  <a:srgbClr val="FFFF00"/>
                </a:highlight>
              </a:rPr>
              <a:t>&gt;();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services.AddScoped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IOrderRepository</a:t>
            </a:r>
            <a:r>
              <a:rPr lang="en-GB" sz="100" dirty="0">
                <a:highlight>
                  <a:srgbClr val="FFFF00"/>
                </a:highlight>
              </a:rPr>
              <a:t>, </a:t>
            </a:r>
            <a:r>
              <a:rPr lang="en-GB" sz="100" dirty="0" err="1">
                <a:highlight>
                  <a:srgbClr val="FFFF00"/>
                </a:highlight>
              </a:rPr>
              <a:t>OrderRepository</a:t>
            </a:r>
            <a:r>
              <a:rPr lang="en-GB" sz="100" dirty="0">
                <a:highlight>
                  <a:srgbClr val="FFFF00"/>
                </a:highlight>
              </a:rPr>
              <a:t>&gt;();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services.AddScoped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CatalogViewModelService</a:t>
            </a:r>
            <a:r>
              <a:rPr lang="en-GB" sz="100" dirty="0">
                <a:highlight>
                  <a:srgbClr val="FFFF00"/>
                </a:highlight>
              </a:rPr>
              <a:t>&gt;();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services.Configure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CatalogSettings</a:t>
            </a:r>
            <a:r>
              <a:rPr lang="en-GB" sz="100" dirty="0">
                <a:highlight>
                  <a:srgbClr val="FFFF00"/>
                </a:highlight>
              </a:rPr>
              <a:t>&gt;(Configuration);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services.AddSingleton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IUriComposer</a:t>
            </a:r>
            <a:r>
              <a:rPr lang="en-GB" sz="100" dirty="0">
                <a:highlight>
                  <a:srgbClr val="FFFF00"/>
                </a:highlight>
              </a:rPr>
              <a:t>&gt;(new </a:t>
            </a:r>
            <a:r>
              <a:rPr lang="en-GB" sz="100" dirty="0" err="1">
                <a:highlight>
                  <a:srgbClr val="FFFF00"/>
                </a:highlight>
              </a:rPr>
              <a:t>UriComposer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Configuration.Get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CatalogSettings</a:t>
            </a:r>
            <a:r>
              <a:rPr lang="en-GB" sz="100" dirty="0">
                <a:highlight>
                  <a:srgbClr val="FFFF00"/>
                </a:highlight>
              </a:rPr>
              <a:t>&gt;()));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 err="1">
                <a:highlight>
                  <a:srgbClr val="FFFF00"/>
                </a:highlight>
              </a:rPr>
              <a:t>services.AddScoped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typeof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IAppLogger</a:t>
            </a:r>
            <a:r>
              <a:rPr lang="en-GB" sz="100" dirty="0">
                <a:highlight>
                  <a:srgbClr val="FFFF00"/>
                </a:highlight>
              </a:rPr>
              <a:t>&lt;&gt;), </a:t>
            </a:r>
            <a:r>
              <a:rPr lang="en-GB" sz="100" dirty="0" err="1">
                <a:highlight>
                  <a:srgbClr val="FFFF00"/>
                </a:highlight>
              </a:rPr>
              <a:t>typeof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LoggerAdapter</a:t>
            </a:r>
            <a:r>
              <a:rPr lang="en-GB" sz="100" dirty="0">
                <a:highlight>
                  <a:srgbClr val="FFFF00"/>
                </a:highlight>
              </a:rPr>
              <a:t>&lt;&gt;));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services.AddTransient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IEmailSender</a:t>
            </a:r>
            <a:r>
              <a:rPr lang="en-GB" sz="100" dirty="0">
                <a:highlight>
                  <a:srgbClr val="FFFF00"/>
                </a:highlight>
              </a:rPr>
              <a:t>, </a:t>
            </a:r>
            <a:r>
              <a:rPr lang="en-GB" sz="100" dirty="0" err="1">
                <a:highlight>
                  <a:srgbClr val="FFFF00"/>
                </a:highlight>
              </a:rPr>
              <a:t>EmailSender</a:t>
            </a:r>
            <a:r>
              <a:rPr lang="en-GB" sz="100" dirty="0">
                <a:highlight>
                  <a:srgbClr val="FFFF00"/>
                </a:highlight>
              </a:rPr>
              <a:t>&gt;();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>
                <a:highlight>
                  <a:srgbClr val="FFFF00"/>
                </a:highlight>
              </a:rPr>
              <a:t>// Add memory cache services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services.AddMemoryCache</a:t>
            </a:r>
            <a:r>
              <a:rPr lang="en-GB" sz="100" dirty="0">
                <a:highlight>
                  <a:srgbClr val="FFFF00"/>
                </a:highlight>
              </a:rPr>
              <a:t>();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 err="1">
                <a:highlight>
                  <a:srgbClr val="FFFF00"/>
                </a:highlight>
              </a:rPr>
              <a:t>services.AddRouting</a:t>
            </a:r>
            <a:r>
              <a:rPr lang="en-GB" sz="100" dirty="0">
                <a:highlight>
                  <a:srgbClr val="FFFF00"/>
                </a:highlight>
              </a:rPr>
              <a:t>(options =&gt;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>
                <a:highlight>
                  <a:srgbClr val="FFFF00"/>
                </a:highlight>
              </a:rPr>
              <a:t>// Replace the type and the name used to refer to it with your own</a:t>
            </a:r>
          </a:p>
          <a:p>
            <a:r>
              <a:rPr lang="en-GB" sz="100" dirty="0">
                <a:highlight>
                  <a:srgbClr val="FFFF00"/>
                </a:highlight>
              </a:rPr>
              <a:t>// </a:t>
            </a:r>
            <a:r>
              <a:rPr lang="en-GB" sz="100" dirty="0" err="1">
                <a:highlight>
                  <a:srgbClr val="FFFF00"/>
                </a:highlight>
              </a:rPr>
              <a:t>IOutboundParameterTransformer</a:t>
            </a:r>
            <a:r>
              <a:rPr lang="en-GB" sz="100" dirty="0">
                <a:highlight>
                  <a:srgbClr val="FFFF00"/>
                </a:highlight>
              </a:rPr>
              <a:t> implementation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options.ConstraintMap</a:t>
            </a:r>
            <a:r>
              <a:rPr lang="en-GB" sz="100" dirty="0">
                <a:highlight>
                  <a:srgbClr val="FFFF00"/>
                </a:highlight>
              </a:rPr>
              <a:t>["</a:t>
            </a:r>
            <a:r>
              <a:rPr lang="en-GB" sz="100" dirty="0" err="1">
                <a:highlight>
                  <a:srgbClr val="FFFF00"/>
                </a:highlight>
              </a:rPr>
              <a:t>slugify</a:t>
            </a:r>
            <a:r>
              <a:rPr lang="en-GB" sz="100" dirty="0">
                <a:highlight>
                  <a:srgbClr val="FFFF00"/>
                </a:highlight>
              </a:rPr>
              <a:t>"] = </a:t>
            </a:r>
            <a:r>
              <a:rPr lang="en-GB" sz="100" dirty="0" err="1">
                <a:highlight>
                  <a:srgbClr val="FFFF00"/>
                </a:highlight>
              </a:rPr>
              <a:t>typeof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SlugifyParameterTransformer</a:t>
            </a:r>
            <a:r>
              <a:rPr lang="en-GB" sz="100" dirty="0">
                <a:highlight>
                  <a:srgbClr val="FFFF00"/>
                </a:highlight>
              </a:rPr>
              <a:t>);</a:t>
            </a:r>
          </a:p>
          <a:p>
            <a:r>
              <a:rPr lang="en-GB" sz="100" dirty="0">
                <a:highlight>
                  <a:srgbClr val="FFFF00"/>
                </a:highlight>
              </a:rPr>
              <a:t>});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 err="1">
                <a:highlight>
                  <a:srgbClr val="FFFF00"/>
                </a:highlight>
              </a:rPr>
              <a:t>services.AddMvc</a:t>
            </a:r>
            <a:r>
              <a:rPr lang="en-GB" sz="100" dirty="0">
                <a:highlight>
                  <a:srgbClr val="FFFF00"/>
                </a:highlight>
              </a:rPr>
              <a:t>(options =&gt;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options.Conventions.Add</a:t>
            </a:r>
            <a:r>
              <a:rPr lang="en-GB" sz="100" dirty="0">
                <a:highlight>
                  <a:srgbClr val="FFFF00"/>
                </a:highlight>
              </a:rPr>
              <a:t>(new </a:t>
            </a:r>
            <a:r>
              <a:rPr lang="en-GB" sz="100" dirty="0" err="1">
                <a:highlight>
                  <a:srgbClr val="FFFF00"/>
                </a:highlight>
              </a:rPr>
              <a:t>RouteTokenTransformerConvention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</a:p>
          <a:p>
            <a:r>
              <a:rPr lang="en-GB" sz="100" dirty="0">
                <a:highlight>
                  <a:srgbClr val="FFFF00"/>
                </a:highlight>
              </a:rPr>
              <a:t>new </a:t>
            </a:r>
            <a:r>
              <a:rPr lang="en-GB" sz="100" dirty="0" err="1">
                <a:highlight>
                  <a:srgbClr val="FFFF00"/>
                </a:highlight>
              </a:rPr>
              <a:t>SlugifyParameterTransformer</a:t>
            </a:r>
            <a:r>
              <a:rPr lang="en-GB" sz="100" dirty="0">
                <a:highlight>
                  <a:srgbClr val="FFFF00"/>
                </a:highlight>
              </a:rPr>
              <a:t>()));</a:t>
            </a:r>
          </a:p>
          <a:p>
            <a:r>
              <a:rPr lang="en-GB" sz="100" dirty="0">
                <a:highlight>
                  <a:srgbClr val="FFFF00"/>
                </a:highlight>
              </a:rPr>
              <a:t>}</a:t>
            </a:r>
          </a:p>
          <a:p>
            <a:r>
              <a:rPr lang="en-GB" sz="100" dirty="0">
                <a:highlight>
                  <a:srgbClr val="FFFF00"/>
                </a:highlight>
              </a:rPr>
              <a:t>)</a:t>
            </a:r>
          </a:p>
          <a:p>
            <a:r>
              <a:rPr lang="en-GB" sz="100" dirty="0">
                <a:highlight>
                  <a:srgbClr val="FFFF00"/>
                </a:highlight>
              </a:rPr>
              <a:t>.</a:t>
            </a:r>
            <a:r>
              <a:rPr lang="en-GB" sz="100" dirty="0" err="1">
                <a:highlight>
                  <a:srgbClr val="FFFF00"/>
                </a:highlight>
              </a:rPr>
              <a:t>AddRazorPagesOptions</a:t>
            </a:r>
            <a:r>
              <a:rPr lang="en-GB" sz="100" dirty="0">
                <a:highlight>
                  <a:srgbClr val="FFFF00"/>
                </a:highlight>
              </a:rPr>
              <a:t>(options =&gt;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options.Conventions.AuthorizePage</a:t>
            </a:r>
            <a:r>
              <a:rPr lang="en-GB" sz="100" dirty="0">
                <a:highlight>
                  <a:srgbClr val="FFFF00"/>
                </a:highlight>
              </a:rPr>
              <a:t>("/Basket/Checkout");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options.AllowAreas</a:t>
            </a:r>
            <a:r>
              <a:rPr lang="en-GB" sz="100" dirty="0">
                <a:highlight>
                  <a:srgbClr val="FFFF00"/>
                </a:highlight>
              </a:rPr>
              <a:t> = true;</a:t>
            </a:r>
          </a:p>
          <a:p>
            <a:r>
              <a:rPr lang="en-GB" sz="100" dirty="0">
                <a:highlight>
                  <a:srgbClr val="FFFF00"/>
                </a:highlight>
              </a:rPr>
              <a:t>})</a:t>
            </a:r>
          </a:p>
          <a:p>
            <a:r>
              <a:rPr lang="en-GB" sz="100" dirty="0">
                <a:highlight>
                  <a:srgbClr val="FFFF00"/>
                </a:highlight>
              </a:rPr>
              <a:t>.</a:t>
            </a:r>
            <a:r>
              <a:rPr lang="en-GB" sz="100" dirty="0" err="1">
                <a:highlight>
                  <a:srgbClr val="FFFF00"/>
                </a:highlight>
              </a:rPr>
              <a:t>SetCompatibilityVersion</a:t>
            </a:r>
            <a:r>
              <a:rPr lang="en-GB" sz="100" dirty="0">
                <a:highlight>
                  <a:srgbClr val="FFFF00"/>
                </a:highlight>
              </a:rPr>
              <a:t>(CompatibilityVersion.Version_2_2);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 err="1">
                <a:highlight>
                  <a:srgbClr val="FFFF00"/>
                </a:highlight>
              </a:rPr>
              <a:t>services.AddHttpContextAccessor</a:t>
            </a:r>
            <a:r>
              <a:rPr lang="en-GB" sz="100" dirty="0">
                <a:highlight>
                  <a:srgbClr val="FFFF00"/>
                </a:highlight>
              </a:rPr>
              <a:t>();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services.AddSwaggerGen</a:t>
            </a:r>
            <a:r>
              <a:rPr lang="en-GB" sz="100" dirty="0">
                <a:highlight>
                  <a:srgbClr val="FFFF00"/>
                </a:highlight>
              </a:rPr>
              <a:t>(c =&gt;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c.SwaggerDoc</a:t>
            </a:r>
            <a:r>
              <a:rPr lang="en-GB" sz="100" dirty="0">
                <a:highlight>
                  <a:srgbClr val="FFFF00"/>
                </a:highlight>
              </a:rPr>
              <a:t>("v1", new Info { Title = "My API", Version = "v1" });</a:t>
            </a:r>
          </a:p>
          <a:p>
            <a:r>
              <a:rPr lang="en-GB" sz="100" dirty="0">
                <a:highlight>
                  <a:srgbClr val="FFFF00"/>
                </a:highlight>
              </a:rPr>
              <a:t>});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 err="1">
                <a:highlight>
                  <a:srgbClr val="FFFF00"/>
                </a:highlight>
              </a:rPr>
              <a:t>services.AddHealthChecks</a:t>
            </a:r>
            <a:r>
              <a:rPr lang="en-GB" sz="100" dirty="0">
                <a:highlight>
                  <a:srgbClr val="FFFF00"/>
                </a:highlight>
              </a:rPr>
              <a:t>()</a:t>
            </a:r>
          </a:p>
          <a:p>
            <a:r>
              <a:rPr lang="en-GB" sz="100" dirty="0">
                <a:highlight>
                  <a:srgbClr val="FFFF00"/>
                </a:highlight>
              </a:rPr>
              <a:t>.</a:t>
            </a:r>
            <a:r>
              <a:rPr lang="en-GB" sz="100" dirty="0" err="1">
                <a:highlight>
                  <a:srgbClr val="FFFF00"/>
                </a:highlight>
              </a:rPr>
              <a:t>AddCheck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HomePageHealthCheck</a:t>
            </a:r>
            <a:r>
              <a:rPr lang="en-GB" sz="100" dirty="0">
                <a:highlight>
                  <a:srgbClr val="FFFF00"/>
                </a:highlight>
              </a:rPr>
              <a:t>&gt;("</a:t>
            </a:r>
            <a:r>
              <a:rPr lang="en-GB" sz="100" dirty="0" err="1">
                <a:highlight>
                  <a:srgbClr val="FFFF00"/>
                </a:highlight>
              </a:rPr>
              <a:t>home_page_health_check</a:t>
            </a:r>
            <a:r>
              <a:rPr lang="en-GB" sz="100" dirty="0">
                <a:highlight>
                  <a:srgbClr val="FFFF00"/>
                </a:highlight>
              </a:rPr>
              <a:t>")</a:t>
            </a:r>
          </a:p>
          <a:p>
            <a:r>
              <a:rPr lang="en-GB" sz="100" dirty="0">
                <a:highlight>
                  <a:srgbClr val="FFFF00"/>
                </a:highlight>
              </a:rPr>
              <a:t>.</a:t>
            </a:r>
            <a:r>
              <a:rPr lang="en-GB" sz="100" dirty="0" err="1">
                <a:highlight>
                  <a:srgbClr val="FFFF00"/>
                </a:highlight>
              </a:rPr>
              <a:t>AddCheck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ApiHealthCheck</a:t>
            </a:r>
            <a:r>
              <a:rPr lang="en-GB" sz="100" dirty="0">
                <a:highlight>
                  <a:srgbClr val="FFFF00"/>
                </a:highlight>
              </a:rPr>
              <a:t>&gt;("</a:t>
            </a:r>
            <a:r>
              <a:rPr lang="en-GB" sz="100" dirty="0" err="1">
                <a:highlight>
                  <a:srgbClr val="FFFF00"/>
                </a:highlight>
              </a:rPr>
              <a:t>api_health_check</a:t>
            </a:r>
            <a:r>
              <a:rPr lang="en-GB" sz="100" dirty="0">
                <a:highlight>
                  <a:srgbClr val="FFFF00"/>
                </a:highlight>
              </a:rPr>
              <a:t>");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 err="1">
                <a:highlight>
                  <a:srgbClr val="FFFF00"/>
                </a:highlight>
              </a:rPr>
              <a:t>services.Configure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ServiceConfig</a:t>
            </a:r>
            <a:r>
              <a:rPr lang="en-GB" sz="100" dirty="0">
                <a:highlight>
                  <a:srgbClr val="FFFF00"/>
                </a:highlight>
              </a:rPr>
              <a:t>&gt;(config =&gt;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config.Services</a:t>
            </a:r>
            <a:r>
              <a:rPr lang="en-GB" sz="100" dirty="0">
                <a:highlight>
                  <a:srgbClr val="FFFF00"/>
                </a:highlight>
              </a:rPr>
              <a:t> = new List&lt;</a:t>
            </a:r>
            <a:r>
              <a:rPr lang="en-GB" sz="100" dirty="0" err="1">
                <a:highlight>
                  <a:srgbClr val="FFFF00"/>
                </a:highlight>
              </a:rPr>
              <a:t>ServiceDescriptor</a:t>
            </a:r>
            <a:r>
              <a:rPr lang="en-GB" sz="100" dirty="0">
                <a:highlight>
                  <a:srgbClr val="FFFF00"/>
                </a:highlight>
              </a:rPr>
              <a:t>&gt;(services);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 err="1">
                <a:highlight>
                  <a:srgbClr val="FFFF00"/>
                </a:highlight>
              </a:rPr>
              <a:t>config.Path</a:t>
            </a:r>
            <a:r>
              <a:rPr lang="en-GB" sz="100" dirty="0">
                <a:highlight>
                  <a:srgbClr val="FFFF00"/>
                </a:highlight>
              </a:rPr>
              <a:t> = "/</a:t>
            </a:r>
            <a:r>
              <a:rPr lang="en-GB" sz="100" dirty="0" err="1">
                <a:highlight>
                  <a:srgbClr val="FFFF00"/>
                </a:highlight>
              </a:rPr>
              <a:t>allservices</a:t>
            </a:r>
            <a:r>
              <a:rPr lang="en-GB" sz="100" dirty="0">
                <a:highlight>
                  <a:srgbClr val="FFFF00"/>
                </a:highlight>
              </a:rPr>
              <a:t>";</a:t>
            </a:r>
          </a:p>
          <a:p>
            <a:r>
              <a:rPr lang="en-GB" sz="100" dirty="0">
                <a:highlight>
                  <a:srgbClr val="FFFF00"/>
                </a:highlight>
              </a:rPr>
              <a:t>});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>
                <a:highlight>
                  <a:srgbClr val="FFFF00"/>
                </a:highlight>
              </a:rPr>
              <a:t>_services = services; // used to debug registered services</a:t>
            </a:r>
          </a:p>
          <a:p>
            <a:r>
              <a:rPr lang="en-GB" sz="100" dirty="0">
                <a:highlight>
                  <a:srgbClr val="FFFF00"/>
                </a:highlight>
              </a:rPr>
              <a:t>}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>
                <a:highlight>
                  <a:srgbClr val="FFFF00"/>
                </a:highlight>
              </a:rPr>
              <a:t>private static void </a:t>
            </a:r>
            <a:r>
              <a:rPr lang="en-GB" sz="100" dirty="0" err="1">
                <a:highlight>
                  <a:srgbClr val="FFFF00"/>
                </a:highlight>
              </a:rPr>
              <a:t>CreateIdentityIfNotCreated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IServiceCollection</a:t>
            </a:r>
            <a:r>
              <a:rPr lang="en-GB" sz="100" dirty="0">
                <a:highlight>
                  <a:srgbClr val="FFFF00"/>
                </a:highlight>
              </a:rPr>
              <a:t> services)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>
                <a:highlight>
                  <a:srgbClr val="FFFF00"/>
                </a:highlight>
              </a:rPr>
              <a:t>var </a:t>
            </a:r>
            <a:r>
              <a:rPr lang="en-GB" sz="100" dirty="0" err="1">
                <a:highlight>
                  <a:srgbClr val="FFFF00"/>
                </a:highlight>
              </a:rPr>
              <a:t>sp</a:t>
            </a:r>
            <a:r>
              <a:rPr lang="en-GB" sz="100" dirty="0">
                <a:highlight>
                  <a:srgbClr val="FFFF00"/>
                </a:highlight>
              </a:rPr>
              <a:t> = </a:t>
            </a:r>
            <a:r>
              <a:rPr lang="en-GB" sz="100" dirty="0" err="1">
                <a:highlight>
                  <a:srgbClr val="FFFF00"/>
                </a:highlight>
              </a:rPr>
              <a:t>services.BuildServiceProvider</a:t>
            </a:r>
            <a:r>
              <a:rPr lang="en-GB" sz="100" dirty="0">
                <a:highlight>
                  <a:srgbClr val="FFFF00"/>
                </a:highlight>
              </a:rPr>
              <a:t>();</a:t>
            </a:r>
          </a:p>
          <a:p>
            <a:r>
              <a:rPr lang="en-GB" sz="100" dirty="0">
                <a:highlight>
                  <a:srgbClr val="FFFF00"/>
                </a:highlight>
              </a:rPr>
              <a:t>using (var scope = </a:t>
            </a:r>
            <a:r>
              <a:rPr lang="en-GB" sz="100" dirty="0" err="1">
                <a:highlight>
                  <a:srgbClr val="FFFF00"/>
                </a:highlight>
              </a:rPr>
              <a:t>sp.CreateScope</a:t>
            </a:r>
            <a:r>
              <a:rPr lang="en-GB" sz="100" dirty="0">
                <a:highlight>
                  <a:srgbClr val="FFFF00"/>
                </a:highlight>
              </a:rPr>
              <a:t>())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>
                <a:highlight>
                  <a:srgbClr val="FFFF00"/>
                </a:highlight>
              </a:rPr>
              <a:t>var </a:t>
            </a:r>
            <a:r>
              <a:rPr lang="en-GB" sz="100" dirty="0" err="1">
                <a:highlight>
                  <a:srgbClr val="FFFF00"/>
                </a:highlight>
              </a:rPr>
              <a:t>existingUserManager</a:t>
            </a:r>
            <a:r>
              <a:rPr lang="en-GB" sz="100" dirty="0">
                <a:highlight>
                  <a:srgbClr val="FFFF00"/>
                </a:highlight>
              </a:rPr>
              <a:t> = </a:t>
            </a:r>
            <a:r>
              <a:rPr lang="en-GB" sz="100" dirty="0" err="1">
                <a:highlight>
                  <a:srgbClr val="FFFF00"/>
                </a:highlight>
              </a:rPr>
              <a:t>scope.ServiceProvider</a:t>
            </a:r>
            <a:endParaRPr lang="en-GB" sz="100" dirty="0">
              <a:highlight>
                <a:srgbClr val="FFFF00"/>
              </a:highlight>
            </a:endParaRPr>
          </a:p>
          <a:p>
            <a:r>
              <a:rPr lang="en-GB" sz="100" dirty="0">
                <a:highlight>
                  <a:srgbClr val="FFFF00"/>
                </a:highlight>
              </a:rPr>
              <a:t>.</a:t>
            </a:r>
            <a:r>
              <a:rPr lang="en-GB" sz="100" dirty="0" err="1">
                <a:highlight>
                  <a:srgbClr val="FFFF00"/>
                </a:highlight>
              </a:rPr>
              <a:t>GetService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UserManager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ApplicationUser</a:t>
            </a:r>
            <a:r>
              <a:rPr lang="en-GB" sz="100" dirty="0">
                <a:highlight>
                  <a:srgbClr val="FFFF00"/>
                </a:highlight>
              </a:rPr>
              <a:t>&gt;&gt;();</a:t>
            </a:r>
          </a:p>
          <a:p>
            <a:r>
              <a:rPr lang="en-GB" sz="100" dirty="0">
                <a:highlight>
                  <a:srgbClr val="FFFF00"/>
                </a:highlight>
              </a:rPr>
              <a:t>if(</a:t>
            </a:r>
            <a:r>
              <a:rPr lang="en-GB" sz="100" dirty="0" err="1">
                <a:highlight>
                  <a:srgbClr val="FFFF00"/>
                </a:highlight>
              </a:rPr>
              <a:t>existingUserManager</a:t>
            </a:r>
            <a:r>
              <a:rPr lang="en-GB" sz="100" dirty="0">
                <a:highlight>
                  <a:srgbClr val="FFFF00"/>
                </a:highlight>
              </a:rPr>
              <a:t> == null)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services.AddIdentity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ApplicationUser</a:t>
            </a:r>
            <a:r>
              <a:rPr lang="en-GB" sz="100" dirty="0">
                <a:highlight>
                  <a:srgbClr val="FFFF00"/>
                </a:highlight>
              </a:rPr>
              <a:t>, </a:t>
            </a:r>
            <a:r>
              <a:rPr lang="en-GB" sz="100" dirty="0" err="1">
                <a:highlight>
                  <a:srgbClr val="FFFF00"/>
                </a:highlight>
              </a:rPr>
              <a:t>IdentityRole</a:t>
            </a:r>
            <a:r>
              <a:rPr lang="en-GB" sz="100" dirty="0">
                <a:highlight>
                  <a:srgbClr val="FFFF00"/>
                </a:highlight>
              </a:rPr>
              <a:t>&gt;()</a:t>
            </a:r>
          </a:p>
          <a:p>
            <a:r>
              <a:rPr lang="en-GB" sz="100" dirty="0">
                <a:highlight>
                  <a:srgbClr val="FFFF00"/>
                </a:highlight>
              </a:rPr>
              <a:t>.</a:t>
            </a:r>
            <a:r>
              <a:rPr lang="en-GB" sz="100" dirty="0" err="1">
                <a:highlight>
                  <a:srgbClr val="FFFF00"/>
                </a:highlight>
              </a:rPr>
              <a:t>AddDefaultUI</a:t>
            </a:r>
            <a:r>
              <a:rPr lang="en-GB" sz="100" dirty="0">
                <a:highlight>
                  <a:srgbClr val="FFFF00"/>
                </a:highlight>
              </a:rPr>
              <a:t>(UIFramework.Bootstrap4)</a:t>
            </a:r>
          </a:p>
          <a:p>
            <a:r>
              <a:rPr lang="en-GB" sz="100" dirty="0">
                <a:highlight>
                  <a:srgbClr val="FFFF00"/>
                </a:highlight>
              </a:rPr>
              <a:t>.</a:t>
            </a:r>
            <a:r>
              <a:rPr lang="en-GB" sz="100" dirty="0" err="1">
                <a:highlight>
                  <a:srgbClr val="FFFF00"/>
                </a:highlight>
              </a:rPr>
              <a:t>AddEntityFrameworkStores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AppIdentityDbContext</a:t>
            </a:r>
            <a:r>
              <a:rPr lang="en-GB" sz="100" dirty="0">
                <a:highlight>
                  <a:srgbClr val="FFFF00"/>
                </a:highlight>
              </a:rPr>
              <a:t>&gt;()</a:t>
            </a:r>
          </a:p>
          <a:p>
            <a:r>
              <a:rPr lang="en-GB" sz="100" dirty="0">
                <a:highlight>
                  <a:srgbClr val="FFFF00"/>
                </a:highlight>
              </a:rPr>
              <a:t>.</a:t>
            </a:r>
            <a:r>
              <a:rPr lang="en-GB" sz="100" dirty="0" err="1">
                <a:highlight>
                  <a:srgbClr val="FFFF00"/>
                </a:highlight>
              </a:rPr>
              <a:t>AddDefaultTokenProviders</a:t>
            </a:r>
            <a:r>
              <a:rPr lang="en-GB" sz="100" dirty="0">
                <a:highlight>
                  <a:srgbClr val="FFFF00"/>
                </a:highlight>
              </a:rPr>
              <a:t>();</a:t>
            </a:r>
          </a:p>
          <a:p>
            <a:r>
              <a:rPr lang="en-GB" sz="100" dirty="0">
                <a:highlight>
                  <a:srgbClr val="FFFF00"/>
                </a:highlight>
              </a:rPr>
              <a:t>}</a:t>
            </a:r>
          </a:p>
          <a:p>
            <a:r>
              <a:rPr lang="en-GB" sz="100" dirty="0">
                <a:highlight>
                  <a:srgbClr val="FFFF00"/>
                </a:highlight>
              </a:rPr>
              <a:t>}</a:t>
            </a:r>
          </a:p>
          <a:p>
            <a:r>
              <a:rPr lang="en-GB" sz="100" dirty="0">
                <a:highlight>
                  <a:srgbClr val="FFFF00"/>
                </a:highlight>
              </a:rPr>
              <a:t>}</a:t>
            </a:r>
          </a:p>
          <a:p>
            <a:br>
              <a:rPr lang="en-GB" sz="100" dirty="0">
                <a:highlight>
                  <a:srgbClr val="FFFF00"/>
                </a:highlight>
              </a:rPr>
            </a:br>
            <a:r>
              <a:rPr lang="en-GB" sz="100" dirty="0">
                <a:highlight>
                  <a:srgbClr val="FFFF00"/>
                </a:highlight>
              </a:rPr>
              <a:t>private static void </a:t>
            </a:r>
            <a:r>
              <a:rPr lang="en-GB" sz="100" dirty="0" err="1">
                <a:highlight>
                  <a:srgbClr val="FFFF00"/>
                </a:highlight>
              </a:rPr>
              <a:t>ConfigureCookieSettings</a:t>
            </a:r>
            <a:r>
              <a:rPr lang="en-GB" sz="100" dirty="0">
                <a:highlight>
                  <a:srgbClr val="FFFF00"/>
                </a:highlight>
              </a:rPr>
              <a:t>(</a:t>
            </a:r>
            <a:r>
              <a:rPr lang="en-GB" sz="100" dirty="0" err="1">
                <a:highlight>
                  <a:srgbClr val="FFFF00"/>
                </a:highlight>
              </a:rPr>
              <a:t>IServiceCollection</a:t>
            </a:r>
            <a:r>
              <a:rPr lang="en-GB" sz="100" dirty="0">
                <a:highlight>
                  <a:srgbClr val="FFFF00"/>
                </a:highlight>
              </a:rPr>
              <a:t> services)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services.Configure</a:t>
            </a:r>
            <a:r>
              <a:rPr lang="en-GB" sz="100" dirty="0">
                <a:highlight>
                  <a:srgbClr val="FFFF00"/>
                </a:highlight>
              </a:rPr>
              <a:t>&lt;</a:t>
            </a:r>
            <a:r>
              <a:rPr lang="en-GB" sz="100" dirty="0" err="1">
                <a:highlight>
                  <a:srgbClr val="FFFF00"/>
                </a:highlight>
              </a:rPr>
              <a:t>CookiePolicyOptions</a:t>
            </a:r>
            <a:r>
              <a:rPr lang="en-GB" sz="100" dirty="0">
                <a:highlight>
                  <a:srgbClr val="FFFF00"/>
                </a:highlight>
              </a:rPr>
              <a:t>&gt;(options =&gt;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>
                <a:highlight>
                  <a:srgbClr val="FFFF00"/>
                </a:highlight>
              </a:rPr>
              <a:t>// This lambda determines whether user consent for non-essential cookies is needed for a given request.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options.CheckConsentNeeded</a:t>
            </a:r>
            <a:r>
              <a:rPr lang="en-GB" sz="100" dirty="0">
                <a:highlight>
                  <a:srgbClr val="FFFF00"/>
                </a:highlight>
              </a:rPr>
              <a:t> = context =&gt; true;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options.MinimumSameSitePolicy</a:t>
            </a:r>
            <a:r>
              <a:rPr lang="en-GB" sz="100" dirty="0">
                <a:highlight>
                  <a:srgbClr val="FFFF00"/>
                </a:highlight>
              </a:rPr>
              <a:t> = </a:t>
            </a:r>
            <a:r>
              <a:rPr lang="en-GB" sz="100" dirty="0" err="1">
                <a:highlight>
                  <a:srgbClr val="FFFF00"/>
                </a:highlight>
              </a:rPr>
              <a:t>SameSiteMode.None</a:t>
            </a:r>
            <a:r>
              <a:rPr lang="en-GB" sz="100" dirty="0">
                <a:highlight>
                  <a:srgbClr val="FFFF00"/>
                </a:highlight>
              </a:rPr>
              <a:t>;</a:t>
            </a:r>
          </a:p>
          <a:p>
            <a:r>
              <a:rPr lang="en-GB" sz="100" dirty="0">
                <a:highlight>
                  <a:srgbClr val="FFFF00"/>
                </a:highlight>
              </a:rPr>
              <a:t>});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services.ConfigureApplicationCookie</a:t>
            </a:r>
            <a:r>
              <a:rPr lang="en-GB" sz="100" dirty="0">
                <a:highlight>
                  <a:srgbClr val="FFFF00"/>
                </a:highlight>
              </a:rPr>
              <a:t>(options =&gt;</a:t>
            </a: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options.Cookie.HttpOnly</a:t>
            </a:r>
            <a:r>
              <a:rPr lang="en-GB" sz="100" dirty="0">
                <a:highlight>
                  <a:srgbClr val="FFFF00"/>
                </a:highlight>
              </a:rPr>
              <a:t> = true;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options.ExpireTimeSpan</a:t>
            </a:r>
            <a:r>
              <a:rPr lang="en-GB" sz="100" dirty="0">
                <a:highlight>
                  <a:srgbClr val="FFFF00"/>
                </a:highlight>
              </a:rPr>
              <a:t> = </a:t>
            </a:r>
            <a:r>
              <a:rPr lang="en-GB" sz="100" dirty="0" err="1">
                <a:highlight>
                  <a:srgbClr val="FFFF00"/>
                </a:highlight>
              </a:rPr>
              <a:t>TimeSpan.FromHours</a:t>
            </a:r>
            <a:r>
              <a:rPr lang="en-GB" sz="100" dirty="0">
                <a:highlight>
                  <a:srgbClr val="FFFF00"/>
                </a:highlight>
              </a:rPr>
              <a:t>(1);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options.LoginPath</a:t>
            </a:r>
            <a:r>
              <a:rPr lang="en-GB" sz="100" dirty="0">
                <a:highlight>
                  <a:srgbClr val="FFFF00"/>
                </a:highlight>
              </a:rPr>
              <a:t> = "/Account/Login";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options.LogoutPath</a:t>
            </a:r>
            <a:r>
              <a:rPr lang="en-GB" sz="100" dirty="0">
                <a:highlight>
                  <a:srgbClr val="FFFF00"/>
                </a:highlight>
              </a:rPr>
              <a:t> = "/Account/Logout";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options.Cookie</a:t>
            </a:r>
            <a:r>
              <a:rPr lang="en-GB" sz="100" dirty="0">
                <a:highlight>
                  <a:srgbClr val="FFFF00"/>
                </a:highlight>
              </a:rPr>
              <a:t> = new </a:t>
            </a:r>
            <a:r>
              <a:rPr lang="en-GB" sz="100" dirty="0" err="1">
                <a:highlight>
                  <a:srgbClr val="FFFF00"/>
                </a:highlight>
              </a:rPr>
              <a:t>CookieBuilder</a:t>
            </a:r>
            <a:endParaRPr lang="en-GB" sz="100" dirty="0">
              <a:highlight>
                <a:srgbClr val="FFFF00"/>
              </a:highlight>
            </a:endParaRPr>
          </a:p>
          <a:p>
            <a:r>
              <a:rPr lang="en-GB" sz="100" dirty="0">
                <a:highlight>
                  <a:srgbClr val="FFFF00"/>
                </a:highlight>
              </a:rPr>
              <a:t>{</a:t>
            </a:r>
          </a:p>
          <a:p>
            <a:r>
              <a:rPr lang="en-GB" sz="100" dirty="0" err="1">
                <a:highlight>
                  <a:srgbClr val="FFFF00"/>
                </a:highlight>
              </a:rPr>
              <a:t>IsEssential</a:t>
            </a:r>
            <a:r>
              <a:rPr lang="en-GB" sz="100" dirty="0">
                <a:highlight>
                  <a:srgbClr val="FFFF00"/>
                </a:highlight>
              </a:rPr>
              <a:t> = true // required for auth to work without explicit user consent; adjust to suit your privacy policy</a:t>
            </a:r>
          </a:p>
          <a:p>
            <a:r>
              <a:rPr lang="en-GB" sz="100" dirty="0">
                <a:highlight>
                  <a:srgbClr val="FFFF00"/>
                </a:highlight>
              </a:rPr>
              <a:t>};</a:t>
            </a:r>
          </a:p>
          <a:p>
            <a:r>
              <a:rPr lang="en-GB" sz="100" dirty="0">
                <a:highlight>
                  <a:srgbClr val="FFFF00"/>
                </a:highlight>
              </a:rPr>
              <a:t>});</a:t>
            </a:r>
          </a:p>
          <a:p>
            <a:r>
              <a:rPr lang="en-GB" sz="100" dirty="0">
                <a:highlight>
                  <a:srgbClr val="FFFF00"/>
                </a:highlight>
              </a:rPr>
              <a:t>}</a:t>
            </a:r>
          </a:p>
          <a:p>
            <a:br>
              <a:rPr lang="en-GB" sz="100" dirty="0"/>
            </a:br>
            <a:r>
              <a:rPr lang="en-GB" sz="100" dirty="0"/>
              <a:t>// This method gets called by the runtime. Use this method to configure the HTTP request pipeline.</a:t>
            </a:r>
          </a:p>
          <a:p>
            <a:r>
              <a:rPr lang="en-GB" sz="100" dirty="0"/>
              <a:t>public void Configure(</a:t>
            </a:r>
            <a:r>
              <a:rPr lang="en-GB" sz="100" dirty="0" err="1"/>
              <a:t>IApplicationBuilder</a:t>
            </a:r>
            <a:r>
              <a:rPr lang="en-GB" sz="100" dirty="0"/>
              <a:t> app, </a:t>
            </a:r>
            <a:r>
              <a:rPr lang="en-GB" sz="100" dirty="0" err="1"/>
              <a:t>IHostingEnvironment</a:t>
            </a:r>
            <a:r>
              <a:rPr lang="en-GB" sz="100" dirty="0"/>
              <a:t> env)</a:t>
            </a:r>
          </a:p>
          <a:p>
            <a:r>
              <a:rPr lang="en-GB" sz="100" dirty="0"/>
              <a:t>{</a:t>
            </a:r>
          </a:p>
          <a:p>
            <a:r>
              <a:rPr lang="en-GB" sz="100" dirty="0"/>
              <a:t>//</a:t>
            </a:r>
            <a:r>
              <a:rPr lang="en-GB" sz="100" dirty="0" err="1"/>
              <a:t>app.UseDeveloperExceptionPage</a:t>
            </a:r>
            <a:r>
              <a:rPr lang="en-GB" sz="100" dirty="0"/>
              <a:t>();</a:t>
            </a:r>
          </a:p>
          <a:p>
            <a:r>
              <a:rPr lang="en-GB" sz="100" dirty="0" err="1"/>
              <a:t>app.UseHealthChecks</a:t>
            </a:r>
            <a:r>
              <a:rPr lang="en-GB" sz="100" dirty="0"/>
              <a:t>("/health",</a:t>
            </a:r>
          </a:p>
          <a:p>
            <a:r>
              <a:rPr lang="en-GB" sz="100" dirty="0"/>
              <a:t>new </a:t>
            </a:r>
            <a:r>
              <a:rPr lang="en-GB" sz="100" dirty="0" err="1"/>
              <a:t>HealthCheckOptions</a:t>
            </a:r>
            <a:endParaRPr lang="en-GB" sz="100" dirty="0"/>
          </a:p>
          <a:p>
            <a:r>
              <a:rPr lang="en-GB" sz="100" dirty="0"/>
              <a:t>{</a:t>
            </a:r>
          </a:p>
          <a:p>
            <a:r>
              <a:rPr lang="en-GB" sz="100" dirty="0" err="1"/>
              <a:t>ResponseWriter</a:t>
            </a:r>
            <a:r>
              <a:rPr lang="en-GB" sz="100" dirty="0"/>
              <a:t> = async (context, report) =&gt;</a:t>
            </a:r>
          </a:p>
          <a:p>
            <a:r>
              <a:rPr lang="en-GB" sz="100" dirty="0"/>
              <a:t>{</a:t>
            </a:r>
          </a:p>
          <a:p>
            <a:r>
              <a:rPr lang="en-GB" sz="100" dirty="0"/>
              <a:t>var result = </a:t>
            </a:r>
            <a:r>
              <a:rPr lang="en-GB" sz="100" dirty="0" err="1"/>
              <a:t>JsonConvert.SerializeObject</a:t>
            </a:r>
            <a:r>
              <a:rPr lang="en-GB" sz="100" dirty="0"/>
              <a:t>(</a:t>
            </a:r>
          </a:p>
          <a:p>
            <a:r>
              <a:rPr lang="en-GB" sz="100" dirty="0"/>
              <a:t>new</a:t>
            </a:r>
          </a:p>
          <a:p>
            <a:r>
              <a:rPr lang="en-GB" sz="100" dirty="0"/>
              <a:t>{</a:t>
            </a:r>
          </a:p>
          <a:p>
            <a:r>
              <a:rPr lang="en-GB" sz="100" dirty="0"/>
              <a:t>status = </a:t>
            </a:r>
            <a:r>
              <a:rPr lang="en-GB" sz="100" dirty="0" err="1"/>
              <a:t>report.Status.ToString</a:t>
            </a:r>
            <a:r>
              <a:rPr lang="en-GB" sz="100" dirty="0"/>
              <a:t>(),</a:t>
            </a:r>
          </a:p>
          <a:p>
            <a:r>
              <a:rPr lang="en-GB" sz="100" dirty="0"/>
              <a:t>errors = </a:t>
            </a:r>
            <a:r>
              <a:rPr lang="en-GB" sz="100" dirty="0" err="1"/>
              <a:t>report.Entries.Select</a:t>
            </a:r>
            <a:r>
              <a:rPr lang="en-GB" sz="100" dirty="0"/>
              <a:t>(e =&gt; new</a:t>
            </a:r>
          </a:p>
          <a:p>
            <a:r>
              <a:rPr lang="en-GB" sz="100" dirty="0"/>
              <a:t>{</a:t>
            </a:r>
          </a:p>
          <a:p>
            <a:r>
              <a:rPr lang="en-GB" sz="100" dirty="0"/>
              <a:t>key = </a:t>
            </a:r>
            <a:r>
              <a:rPr lang="en-GB" sz="100" dirty="0" err="1"/>
              <a:t>e.Key</a:t>
            </a:r>
            <a:r>
              <a:rPr lang="en-GB" sz="100" dirty="0"/>
              <a:t>,</a:t>
            </a:r>
          </a:p>
          <a:p>
            <a:r>
              <a:rPr lang="en-GB" sz="100" dirty="0"/>
              <a:t>value = </a:t>
            </a:r>
            <a:r>
              <a:rPr lang="en-GB" sz="100" dirty="0" err="1"/>
              <a:t>Enum.GetName</a:t>
            </a:r>
            <a:r>
              <a:rPr lang="en-GB" sz="100" dirty="0"/>
              <a:t>(</a:t>
            </a:r>
            <a:r>
              <a:rPr lang="en-GB" sz="100" dirty="0" err="1"/>
              <a:t>typeof</a:t>
            </a:r>
            <a:r>
              <a:rPr lang="en-GB" sz="100" dirty="0"/>
              <a:t>(</a:t>
            </a:r>
            <a:r>
              <a:rPr lang="en-GB" sz="100" dirty="0" err="1"/>
              <a:t>HealthStatus</a:t>
            </a:r>
            <a:r>
              <a:rPr lang="en-GB" sz="100" dirty="0"/>
              <a:t>), </a:t>
            </a:r>
            <a:r>
              <a:rPr lang="en-GB" sz="100" dirty="0" err="1"/>
              <a:t>e.Value.Status</a:t>
            </a:r>
            <a:r>
              <a:rPr lang="en-GB" sz="100" dirty="0"/>
              <a:t>)</a:t>
            </a:r>
          </a:p>
          <a:p>
            <a:r>
              <a:rPr lang="en-GB" sz="100" dirty="0"/>
              <a:t>})</a:t>
            </a:r>
          </a:p>
          <a:p>
            <a:r>
              <a:rPr lang="en-GB" sz="100" dirty="0"/>
              <a:t>});</a:t>
            </a:r>
          </a:p>
          <a:p>
            <a:r>
              <a:rPr lang="en-GB" sz="100" dirty="0" err="1"/>
              <a:t>context.Response.ContentType</a:t>
            </a:r>
            <a:r>
              <a:rPr lang="en-GB" sz="100" dirty="0"/>
              <a:t> = </a:t>
            </a:r>
            <a:r>
              <a:rPr lang="en-GB" sz="100" dirty="0" err="1"/>
              <a:t>MediaTypeNames.Application.Json</a:t>
            </a:r>
            <a:r>
              <a:rPr lang="en-GB" sz="100" dirty="0"/>
              <a:t>;</a:t>
            </a:r>
          </a:p>
          <a:p>
            <a:r>
              <a:rPr lang="en-GB" sz="100" dirty="0"/>
              <a:t>await </a:t>
            </a:r>
            <a:r>
              <a:rPr lang="en-GB" sz="100" dirty="0" err="1"/>
              <a:t>context.Response.WriteAsync</a:t>
            </a:r>
            <a:r>
              <a:rPr lang="en-GB" sz="100" dirty="0"/>
              <a:t>(result);</a:t>
            </a:r>
          </a:p>
          <a:p>
            <a:r>
              <a:rPr lang="en-GB" sz="100" dirty="0"/>
              <a:t>}</a:t>
            </a:r>
          </a:p>
          <a:p>
            <a:r>
              <a:rPr lang="en-GB" sz="100" dirty="0"/>
              <a:t>});</a:t>
            </a:r>
          </a:p>
          <a:p>
            <a:r>
              <a:rPr lang="en-GB" sz="100" dirty="0"/>
              <a:t>if (</a:t>
            </a:r>
            <a:r>
              <a:rPr lang="en-GB" sz="100" dirty="0" err="1"/>
              <a:t>env.IsDevelopment</a:t>
            </a:r>
            <a:r>
              <a:rPr lang="en-GB" sz="100" dirty="0"/>
              <a:t>())</a:t>
            </a:r>
          </a:p>
          <a:p>
            <a:r>
              <a:rPr lang="en-GB" sz="100" dirty="0"/>
              <a:t>{</a:t>
            </a:r>
          </a:p>
          <a:p>
            <a:r>
              <a:rPr lang="en-GB" sz="100" dirty="0" err="1"/>
              <a:t>app.UseDeveloperExceptionPage</a:t>
            </a:r>
            <a:r>
              <a:rPr lang="en-GB" sz="100" dirty="0"/>
              <a:t>();</a:t>
            </a:r>
          </a:p>
          <a:p>
            <a:r>
              <a:rPr lang="en-GB" sz="100" dirty="0" err="1"/>
              <a:t>app.UseShowAllServicesMiddleware</a:t>
            </a:r>
            <a:r>
              <a:rPr lang="en-GB" sz="100" dirty="0"/>
              <a:t>();</a:t>
            </a:r>
          </a:p>
          <a:p>
            <a:r>
              <a:rPr lang="en-GB" sz="100" dirty="0" err="1"/>
              <a:t>app.UseDatabaseErrorPage</a:t>
            </a:r>
            <a:r>
              <a:rPr lang="en-GB" sz="100" dirty="0"/>
              <a:t>();</a:t>
            </a:r>
          </a:p>
          <a:p>
            <a:r>
              <a:rPr lang="en-GB" sz="100" dirty="0"/>
              <a:t>}</a:t>
            </a:r>
          </a:p>
          <a:p>
            <a:r>
              <a:rPr lang="en-GB" sz="100" dirty="0"/>
              <a:t>else</a:t>
            </a:r>
          </a:p>
          <a:p>
            <a:r>
              <a:rPr lang="en-GB" sz="100" dirty="0"/>
              <a:t>{</a:t>
            </a:r>
          </a:p>
          <a:p>
            <a:r>
              <a:rPr lang="en-GB" sz="100" dirty="0" err="1"/>
              <a:t>app.UseExceptionHandler</a:t>
            </a:r>
            <a:r>
              <a:rPr lang="en-GB" sz="100" dirty="0"/>
              <a:t>("/Error");</a:t>
            </a:r>
          </a:p>
          <a:p>
            <a:r>
              <a:rPr lang="en-GB" sz="100" dirty="0"/>
              <a:t>// The default HSTS value is 30 days. You may want to change this for production scenarios, see https://</a:t>
            </a:r>
            <a:r>
              <a:rPr lang="en-GB" sz="100" dirty="0" err="1"/>
              <a:t>aka.ms</a:t>
            </a:r>
            <a:r>
              <a:rPr lang="en-GB" sz="100" dirty="0"/>
              <a:t>/</a:t>
            </a:r>
            <a:r>
              <a:rPr lang="en-GB" sz="100" dirty="0" err="1"/>
              <a:t>aspnetcore-hsts</a:t>
            </a:r>
            <a:r>
              <a:rPr lang="en-GB" sz="100" dirty="0"/>
              <a:t>.</a:t>
            </a:r>
          </a:p>
          <a:p>
            <a:r>
              <a:rPr lang="en-GB" sz="100" dirty="0" err="1"/>
              <a:t>app.UseHsts</a:t>
            </a:r>
            <a:r>
              <a:rPr lang="en-GB" sz="100" dirty="0"/>
              <a:t>();</a:t>
            </a:r>
          </a:p>
          <a:p>
            <a:r>
              <a:rPr lang="en-GB" sz="100" dirty="0"/>
              <a:t>}</a:t>
            </a:r>
          </a:p>
          <a:p>
            <a:br>
              <a:rPr lang="en-GB" sz="100" dirty="0"/>
            </a:br>
            <a:r>
              <a:rPr lang="en-GB" sz="100" dirty="0" err="1"/>
              <a:t>app.UseHttpsRedirection</a:t>
            </a:r>
            <a:r>
              <a:rPr lang="en-GB" sz="100" dirty="0"/>
              <a:t>();</a:t>
            </a:r>
          </a:p>
          <a:p>
            <a:r>
              <a:rPr lang="en-GB" sz="100" dirty="0" err="1"/>
              <a:t>app.UseStaticFiles</a:t>
            </a:r>
            <a:r>
              <a:rPr lang="en-GB" sz="100" dirty="0"/>
              <a:t>();</a:t>
            </a:r>
          </a:p>
          <a:p>
            <a:r>
              <a:rPr lang="en-GB" sz="100" dirty="0" err="1"/>
              <a:t>app.UseCookiePolicy</a:t>
            </a:r>
            <a:r>
              <a:rPr lang="en-GB" sz="100" dirty="0"/>
              <a:t>();</a:t>
            </a:r>
          </a:p>
          <a:p>
            <a:br>
              <a:rPr lang="en-GB" sz="100" dirty="0"/>
            </a:br>
            <a:r>
              <a:rPr lang="en-GB" sz="100" dirty="0" err="1"/>
              <a:t>app.UseAuthentication</a:t>
            </a:r>
            <a:r>
              <a:rPr lang="en-GB" sz="100" dirty="0"/>
              <a:t>();</a:t>
            </a:r>
          </a:p>
          <a:p>
            <a:br>
              <a:rPr lang="en-GB" sz="100" dirty="0"/>
            </a:br>
            <a:r>
              <a:rPr lang="en-GB" sz="100" dirty="0"/>
              <a:t>// Enable middleware to serve generated Swagger as a JSON endpoint.</a:t>
            </a:r>
          </a:p>
          <a:p>
            <a:r>
              <a:rPr lang="en-GB" sz="100" dirty="0" err="1"/>
              <a:t>app.UseSwagger</a:t>
            </a:r>
            <a:r>
              <a:rPr lang="en-GB" sz="100" dirty="0"/>
              <a:t>();</a:t>
            </a:r>
          </a:p>
          <a:p>
            <a:br>
              <a:rPr lang="en-GB" sz="100" dirty="0"/>
            </a:br>
            <a:r>
              <a:rPr lang="en-GB" sz="100" dirty="0"/>
              <a:t>// Enable middleware to serve swagger-</a:t>
            </a:r>
            <a:r>
              <a:rPr lang="en-GB" sz="100" dirty="0" err="1"/>
              <a:t>ui</a:t>
            </a:r>
            <a:r>
              <a:rPr lang="en-GB" sz="100" dirty="0"/>
              <a:t> (HTML, JS, CSS, etc.), </a:t>
            </a:r>
          </a:p>
          <a:p>
            <a:r>
              <a:rPr lang="en-GB" sz="100" dirty="0"/>
              <a:t>// specifying the Swagger JSON endpoint.</a:t>
            </a:r>
          </a:p>
          <a:p>
            <a:r>
              <a:rPr lang="en-GB" sz="100" dirty="0" err="1"/>
              <a:t>app.UseSwaggerUI</a:t>
            </a:r>
            <a:r>
              <a:rPr lang="en-GB" sz="100" dirty="0"/>
              <a:t>(c =&gt;</a:t>
            </a:r>
          </a:p>
          <a:p>
            <a:r>
              <a:rPr lang="en-GB" sz="100" dirty="0"/>
              <a:t>{</a:t>
            </a:r>
          </a:p>
          <a:p>
            <a:r>
              <a:rPr lang="en-GB" sz="100" dirty="0" err="1"/>
              <a:t>c.SwaggerEndpoint</a:t>
            </a:r>
            <a:r>
              <a:rPr lang="en-GB" sz="100" dirty="0"/>
              <a:t>("/swagger/v1/</a:t>
            </a:r>
            <a:r>
              <a:rPr lang="en-GB" sz="100" dirty="0" err="1"/>
              <a:t>swagger.json</a:t>
            </a:r>
            <a:r>
              <a:rPr lang="en-GB" sz="100" dirty="0"/>
              <a:t>", "My API V1");</a:t>
            </a:r>
          </a:p>
          <a:p>
            <a:r>
              <a:rPr lang="en-GB" sz="100" dirty="0"/>
              <a:t>});</a:t>
            </a:r>
          </a:p>
          <a:p>
            <a:br>
              <a:rPr lang="en-GB" sz="100" dirty="0"/>
            </a:br>
            <a:r>
              <a:rPr lang="en-GB" sz="100" dirty="0" err="1"/>
              <a:t>app.UseMvc</a:t>
            </a:r>
            <a:r>
              <a:rPr lang="en-GB" sz="100" dirty="0"/>
              <a:t>(routes =&gt;</a:t>
            </a:r>
          </a:p>
          <a:p>
            <a:r>
              <a:rPr lang="en-GB" sz="100" dirty="0"/>
              <a:t>{</a:t>
            </a:r>
          </a:p>
          <a:p>
            <a:r>
              <a:rPr lang="en-GB" sz="100" dirty="0" err="1"/>
              <a:t>routes.MapRoute</a:t>
            </a:r>
            <a:r>
              <a:rPr lang="en-GB" sz="100" dirty="0"/>
              <a:t>(</a:t>
            </a:r>
          </a:p>
          <a:p>
            <a:r>
              <a:rPr lang="en-GB" sz="100" dirty="0"/>
              <a:t>name: "default",</a:t>
            </a:r>
          </a:p>
          <a:p>
            <a:r>
              <a:rPr lang="en-GB" sz="100" dirty="0"/>
              <a:t>template: "{</a:t>
            </a:r>
            <a:r>
              <a:rPr lang="en-GB" sz="100" dirty="0" err="1"/>
              <a:t>controller:slugify</a:t>
            </a:r>
            <a:r>
              <a:rPr lang="en-GB" sz="100" dirty="0"/>
              <a:t>=Home}/{</a:t>
            </a:r>
            <a:r>
              <a:rPr lang="en-GB" sz="100" dirty="0" err="1"/>
              <a:t>action:slugify</a:t>
            </a:r>
            <a:r>
              <a:rPr lang="en-GB" sz="100" dirty="0"/>
              <a:t>=Index}/{id?}");</a:t>
            </a:r>
          </a:p>
          <a:p>
            <a:r>
              <a:rPr lang="en-GB" sz="100" dirty="0"/>
              <a:t>});</a:t>
            </a:r>
          </a:p>
          <a:p>
            <a:r>
              <a:rPr lang="en-GB" sz="100" dirty="0"/>
              <a:t>}</a:t>
            </a:r>
          </a:p>
          <a:p>
            <a:r>
              <a:rPr lang="en-GB" sz="100" dirty="0"/>
              <a:t>}</a:t>
            </a:r>
          </a:p>
          <a:p>
            <a:r>
              <a:rPr lang="en-GB" sz="100" dirty="0"/>
              <a:t>}</a:t>
            </a:r>
          </a:p>
          <a:p>
            <a:br>
              <a:rPr lang="en-GB" sz="100" dirty="0"/>
            </a:br>
            <a:endParaRPr lang="en-GB" sz="100" dirty="0"/>
          </a:p>
          <a:p>
            <a:endParaRPr lang="en-US" sz="100" b="0" i="0" dirty="0">
              <a:latin typeface="Source Sans Pro"/>
              <a:cs typeface="Source Sans Pro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5B54690-6FA5-AC48-ADBC-461AF29F197C}"/>
              </a:ext>
            </a:extLst>
          </p:cNvPr>
          <p:cNvSpPr txBox="1">
            <a:spLocks/>
          </p:cNvSpPr>
          <p:nvPr/>
        </p:nvSpPr>
        <p:spPr>
          <a:xfrm>
            <a:off x="395288" y="1371600"/>
            <a:ext cx="5508859" cy="28563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None/>
              <a:defRPr sz="1600" b="0" kern="1200" cap="none" baseline="0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3pPr>
            <a:lvl4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4pPr>
            <a:lvl5pPr marL="7175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5pPr>
            <a:lvl6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UcPeriod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eShopOnWeb</a:t>
            </a:r>
            <a:endParaRPr lang="en-US" sz="2000" dirty="0"/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800" dirty="0">
                <a:hlinkClick r:id="rId2"/>
              </a:rPr>
              <a:t>https://github.com/dotnet-architecture/eShopOnWeb</a:t>
            </a:r>
            <a:br>
              <a:rPr lang="en-GB" sz="1800" dirty="0"/>
            </a:b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‘</a:t>
            </a:r>
            <a:r>
              <a:rPr lang="en-US" sz="2000" dirty="0" err="1">
                <a:solidFill>
                  <a:srgbClr val="0070C0"/>
                </a:solidFill>
              </a:rPr>
              <a:t>ConfigureServices</a:t>
            </a:r>
            <a:r>
              <a:rPr lang="en-US" sz="2000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’ in </a:t>
            </a:r>
            <a:r>
              <a:rPr lang="en-US" sz="2000" b="1" dirty="0" err="1"/>
              <a:t>Startup.cs</a:t>
            </a:r>
            <a:endParaRPr lang="en-US" sz="2000" b="1" dirty="0"/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140 LoC / 183 total LoC 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76% of Startup Code 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192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Approaches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95288" y="1371600"/>
            <a:ext cx="8353176" cy="28563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#1 - Refactor into (</a:t>
            </a:r>
            <a:r>
              <a:rPr lang="en-US" sz="2000" i="1" dirty="0"/>
              <a:t>internal</a:t>
            </a:r>
            <a:r>
              <a:rPr lang="en-US" sz="2000" dirty="0"/>
              <a:t>)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#2 - Refactor into (</a:t>
            </a:r>
            <a:r>
              <a:rPr lang="en-US" sz="2000" i="1" dirty="0"/>
              <a:t>external</a:t>
            </a:r>
            <a:r>
              <a:rPr lang="en-US" sz="2000" dirty="0"/>
              <a:t>) ‘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AddServices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dirty="0"/>
              <a:t>’ extension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#3 - Use Bootstrapper Discovery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2515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AEDD4E-B779-4A47-88CC-3FABFE2B44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Show The Code!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4ACD2C1-ABC5-204B-B70F-30D04193A0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Refactor into methods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1FF8BE-6839-C74C-975A-2906E3DA30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DD9C57-7DB0-F341-8AD8-E22FB0691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53" y="1167594"/>
            <a:ext cx="6481186" cy="3285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477A57-CA50-8F44-A90E-AA4CCA24F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#1 – Refactor into Methods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5B54690-6FA5-AC48-ADBC-461AF29F197C}"/>
              </a:ext>
            </a:extLst>
          </p:cNvPr>
          <p:cNvSpPr txBox="1">
            <a:spLocks/>
          </p:cNvSpPr>
          <p:nvPr/>
        </p:nvSpPr>
        <p:spPr>
          <a:xfrm>
            <a:off x="395288" y="1371600"/>
            <a:ext cx="5508859" cy="28563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None/>
              <a:defRPr sz="1600" b="0" kern="1200" cap="none" baseline="0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3pPr>
            <a:lvl4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4pPr>
            <a:lvl5pPr marL="7175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5pPr>
            <a:lvl6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UcPeriod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AA5F08-746B-F540-9B6B-9BDC598A09C8}"/>
              </a:ext>
            </a:extLst>
          </p:cNvPr>
          <p:cNvSpPr/>
          <p:nvPr/>
        </p:nvSpPr>
        <p:spPr>
          <a:xfrm>
            <a:off x="450805" y="1167594"/>
            <a:ext cx="3259226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9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😢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BCDA3-EB52-9049-8CF8-7BE776FD82F0}"/>
              </a:ext>
            </a:extLst>
          </p:cNvPr>
          <p:cNvSpPr txBox="1"/>
          <p:nvPr/>
        </p:nvSpPr>
        <p:spPr>
          <a:xfrm>
            <a:off x="3751360" y="2262354"/>
            <a:ext cx="4402156" cy="1340161"/>
          </a:xfrm>
          <a:prstGeom prst="rect">
            <a:avLst/>
          </a:prstGeom>
          <a:gradFill flip="none" rotWithShape="1">
            <a:gsLst>
              <a:gs pos="0">
                <a:srgbClr val="FFFFFF">
                  <a:shade val="30000"/>
                  <a:satMod val="115000"/>
                  <a:alpha val="75000"/>
                </a:srgbClr>
              </a:gs>
              <a:gs pos="50000">
                <a:srgbClr val="FFFFFF">
                  <a:shade val="67500"/>
                  <a:satMod val="115000"/>
                </a:srgbClr>
              </a:gs>
              <a:gs pos="100000">
                <a:srgbClr val="FFFF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lIns="54000" tIns="54000" rIns="54000" bIns="54000" rtlCol="0">
            <a:spAutoFit/>
          </a:bodyPr>
          <a:lstStyle/>
          <a:p>
            <a:r>
              <a:rPr lang="en-US" sz="2000" b="1" dirty="0"/>
              <a:t>`</a:t>
            </a:r>
            <a:r>
              <a:rPr lang="en-US" sz="2000" b="1" dirty="0" err="1">
                <a:solidFill>
                  <a:srgbClr val="0070C0"/>
                </a:solidFill>
              </a:rPr>
              <a:t>ConfigureServices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b="1" dirty="0"/>
              <a:t>`</a:t>
            </a:r>
          </a:p>
          <a:p>
            <a:r>
              <a:rPr lang="en-US" sz="2000" b="1" dirty="0"/>
              <a:t> (actually the `</a:t>
            </a:r>
            <a:r>
              <a:rPr lang="en-US" sz="2000" b="1" dirty="0">
                <a:solidFill>
                  <a:srgbClr val="0070C0"/>
                </a:solidFill>
              </a:rPr>
              <a:t>Startup</a:t>
            </a:r>
            <a:r>
              <a:rPr lang="en-US" sz="2000" b="1" dirty="0"/>
              <a:t>` class)</a:t>
            </a:r>
          </a:p>
          <a:p>
            <a:r>
              <a:rPr lang="en-US" sz="2000" b="1" dirty="0"/>
              <a:t> - Still a “God Object”</a:t>
            </a:r>
          </a:p>
          <a:p>
            <a:endParaRPr lang="en-US" sz="2000" b="1" dirty="0">
              <a:latin typeface="Source Sans Pro"/>
              <a:cs typeface="Source Sans Pr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76358E-E361-0146-B3A5-FF4DC8C6A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754" y="1231828"/>
            <a:ext cx="1287277" cy="180797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20132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4ACD2C1-ABC5-204B-B70F-30D04193A0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5288" y="4358958"/>
            <a:ext cx="8569325" cy="369332"/>
          </a:xfrm>
        </p:spPr>
        <p:txBody>
          <a:bodyPr/>
          <a:lstStyle/>
          <a:p>
            <a:r>
              <a:rPr lang="en-US" dirty="0"/>
              <a:t>Approach #2 – Refactor into ‘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AddServices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’ methods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EDD4E-B779-4A47-88CC-3FABFE2B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The Code!</a:t>
            </a:r>
          </a:p>
        </p:txBody>
      </p:sp>
    </p:spTree>
    <p:extLst>
      <p:ext uri="{BB962C8B-B14F-4D97-AF65-F5344CB8AC3E}">
        <p14:creationId xmlns:p14="http://schemas.microsoft.com/office/powerpoint/2010/main" val="2468510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E3B605-4F8C-AC4C-9B66-3DF56EE84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019330"/>
            <a:ext cx="7021028" cy="3413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477A57-CA50-8F44-A90E-AA4CCA24F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#2 – </a:t>
            </a:r>
            <a:r>
              <a:rPr lang="en-US" dirty="0" err="1"/>
              <a:t>AddServices</a:t>
            </a:r>
            <a:r>
              <a:rPr lang="en-US" dirty="0"/>
              <a:t>() methods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5B54690-6FA5-AC48-ADBC-461AF29F197C}"/>
              </a:ext>
            </a:extLst>
          </p:cNvPr>
          <p:cNvSpPr txBox="1">
            <a:spLocks/>
          </p:cNvSpPr>
          <p:nvPr/>
        </p:nvSpPr>
        <p:spPr>
          <a:xfrm>
            <a:off x="395288" y="1371600"/>
            <a:ext cx="5508859" cy="28563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None/>
              <a:defRPr sz="1600" b="0" kern="1200" cap="none" baseline="0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3pPr>
            <a:lvl4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4pPr>
            <a:lvl5pPr marL="7175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5pPr>
            <a:lvl6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UcPeriod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AA5F08-746B-F540-9B6B-9BDC598A09C8}"/>
              </a:ext>
            </a:extLst>
          </p:cNvPr>
          <p:cNvSpPr/>
          <p:nvPr/>
        </p:nvSpPr>
        <p:spPr>
          <a:xfrm>
            <a:off x="461101" y="954991"/>
            <a:ext cx="3259226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9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D61DF0-27B7-3941-859B-18598C355F4B}"/>
              </a:ext>
            </a:extLst>
          </p:cNvPr>
          <p:cNvSpPr txBox="1"/>
          <p:nvPr/>
        </p:nvSpPr>
        <p:spPr>
          <a:xfrm>
            <a:off x="3736983" y="1901669"/>
            <a:ext cx="4402156" cy="1340161"/>
          </a:xfrm>
          <a:prstGeom prst="rect">
            <a:avLst/>
          </a:prstGeom>
          <a:gradFill flip="none" rotWithShape="1">
            <a:gsLst>
              <a:gs pos="0">
                <a:srgbClr val="FFFFFF">
                  <a:shade val="30000"/>
                  <a:satMod val="115000"/>
                  <a:alpha val="75000"/>
                </a:srgbClr>
              </a:gs>
              <a:gs pos="50000">
                <a:srgbClr val="FFFFFF">
                  <a:shade val="67500"/>
                  <a:satMod val="115000"/>
                </a:srgbClr>
              </a:gs>
              <a:gs pos="100000">
                <a:srgbClr val="FFFF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lIns="54000" tIns="54000" rIns="54000" bIns="54000" rtlCol="0">
            <a:spAutoFit/>
          </a:bodyPr>
          <a:lstStyle/>
          <a:p>
            <a:r>
              <a:rPr lang="en-US" sz="2000" b="1" dirty="0"/>
              <a:t>`</a:t>
            </a:r>
            <a:r>
              <a:rPr lang="en-US" sz="2000" b="1" dirty="0" err="1">
                <a:solidFill>
                  <a:srgbClr val="0070C0"/>
                </a:solidFill>
              </a:rPr>
              <a:t>ConfigureServices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b="1" dirty="0"/>
              <a:t>`</a:t>
            </a:r>
          </a:p>
          <a:p>
            <a:r>
              <a:rPr lang="en-US" sz="2000" b="1" dirty="0"/>
              <a:t>- No ”God Object”</a:t>
            </a:r>
          </a:p>
          <a:p>
            <a:r>
              <a:rPr lang="en-US" sz="2000" b="1" dirty="0"/>
              <a:t>- Still tightly coupled </a:t>
            </a:r>
          </a:p>
          <a:p>
            <a:endParaRPr lang="en-US" sz="2000" b="1" i="0" dirty="0"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17926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B1A99C-677F-4A46-A0A6-C1AB29DB39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4ACD2C1-ABC5-204B-B70F-30D04193A0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Approach #3 – Bootstrapper discovery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EDD4E-B779-4A47-88CC-3FABFE2B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The Code!</a:t>
            </a:r>
          </a:p>
        </p:txBody>
      </p:sp>
    </p:spTree>
    <p:extLst>
      <p:ext uri="{BB962C8B-B14F-4D97-AF65-F5344CB8AC3E}">
        <p14:creationId xmlns:p14="http://schemas.microsoft.com/office/powerpoint/2010/main" val="34618166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4"/>
</p:tagLst>
</file>

<file path=ppt/theme/theme1.xml><?xml version="1.0" encoding="utf-8"?>
<a:theme xmlns:a="http://schemas.openxmlformats.org/drawingml/2006/main" name="dmg::information">
  <a:themeElements>
    <a:clrScheme name="Landmark Corporate Master Template Colours">
      <a:dk1>
        <a:srgbClr val="3A4955"/>
      </a:dk1>
      <a:lt1>
        <a:sysClr val="window" lastClr="FFFFFF"/>
      </a:lt1>
      <a:dk2>
        <a:srgbClr val="006A4D"/>
      </a:dk2>
      <a:lt2>
        <a:srgbClr val="E98300"/>
      </a:lt2>
      <a:accent1>
        <a:srgbClr val="5C6F7C"/>
      </a:accent1>
      <a:accent2>
        <a:srgbClr val="3B64A2"/>
      </a:accent2>
      <a:accent3>
        <a:srgbClr val="AC554B"/>
      </a:accent3>
      <a:accent4>
        <a:srgbClr val="749254"/>
      </a:accent4>
      <a:accent5>
        <a:srgbClr val="9767AC"/>
      </a:accent5>
      <a:accent6>
        <a:srgbClr val="63AD99"/>
      </a:accent6>
      <a:hlink>
        <a:srgbClr val="E4ADD6"/>
      </a:hlink>
      <a:folHlink>
        <a:srgbClr val="FFA488"/>
      </a:folHlink>
    </a:clrScheme>
    <a:fontScheme name="Century Gothic Only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12700">
          <a:solidFill>
            <a:schemeClr val="bg2"/>
          </a:solidFill>
        </a:ln>
      </a:spPr>
      <a:bodyPr lIns="54000" tIns="54000" rIns="54000" bIns="54000"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54000" tIns="54000" rIns="54000" bIns="54000" rtlCol="0">
        <a:spAutoFit/>
      </a:bodyPr>
      <a:lstStyle>
        <a:defPPr>
          <a:defRPr sz="1400" b="0" i="0" dirty="0" smtClean="0">
            <a:latin typeface="Source Sans Pro"/>
            <a:cs typeface="Source Sans Pro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5449FD5D3FEF4597F301C8B6E85169" ma:contentTypeVersion="6" ma:contentTypeDescription="Create a new document." ma:contentTypeScope="" ma:versionID="23e4c490b31188866cf85807e822a880">
  <xsd:schema xmlns:xsd="http://www.w3.org/2001/XMLSchema" xmlns:xs="http://www.w3.org/2001/XMLSchema" xmlns:p="http://schemas.microsoft.com/office/2006/metadata/properties" xmlns:ns2="a72cd1cf-b9a8-4d1a-b366-4f6fc120f439" xmlns:ns3="09769d5e-6f58-4de5-a72a-a4e425df6717" targetNamespace="http://schemas.microsoft.com/office/2006/metadata/properties" ma:root="true" ma:fieldsID="ac481a7b5d5bffddc47f010662407079" ns2:_="" ns3:_="">
    <xsd:import namespace="a72cd1cf-b9a8-4d1a-b366-4f6fc120f439"/>
    <xsd:import namespace="09769d5e-6f58-4de5-a72a-a4e425df671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2cd1cf-b9a8-4d1a-b366-4f6fc120f43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769d5e-6f58-4de5-a72a-a4e425df67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75C425-34A3-4292-AC2F-05B8D42F432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a72cd1cf-b9a8-4d1a-b366-4f6fc120f439"/>
    <ds:schemaRef ds:uri="http://purl.org/dc/elements/1.1/"/>
    <ds:schemaRef ds:uri="http://schemas.microsoft.com/office/2006/metadata/properties"/>
    <ds:schemaRef ds:uri="http://schemas.microsoft.com/office/infopath/2007/PartnerControls"/>
    <ds:schemaRef ds:uri="09769d5e-6f58-4de5-a72a-a4e425df671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EB55151-E70D-441A-AD81-16EF1CCE5E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2cd1cf-b9a8-4d1a-b366-4f6fc120f439"/>
    <ds:schemaRef ds:uri="09769d5e-6f58-4de5-a72a-a4e425df67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93FD0E-46B2-47D0-95B8-9474426BBB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4650</TotalTime>
  <Words>435</Words>
  <Application>Microsoft Macintosh PowerPoint</Application>
  <PresentationFormat>On-screen Show (16:9)</PresentationFormat>
  <Paragraphs>268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Century Gothic</vt:lpstr>
      <vt:lpstr>Consolas</vt:lpstr>
      <vt:lpstr>Lucida Grande</vt:lpstr>
      <vt:lpstr>Source Sans Pro</vt:lpstr>
      <vt:lpstr>dmg::information</vt:lpstr>
      <vt:lpstr>Honey, I Shrunk ‘ConfigureServices()’</vt:lpstr>
      <vt:lpstr>The problem with IoC / Dependency Injection</vt:lpstr>
      <vt:lpstr>Reference Sample</vt:lpstr>
      <vt:lpstr>Three Approaches</vt:lpstr>
      <vt:lpstr>Show The Code!</vt:lpstr>
      <vt:lpstr>Approach #1 – Refactor into Methods</vt:lpstr>
      <vt:lpstr>Show The Code!</vt:lpstr>
      <vt:lpstr>Approach #2 – AddServices() methods</vt:lpstr>
      <vt:lpstr>Show The Code!</vt:lpstr>
      <vt:lpstr>Approach #3 – Bootstrapper Discovery</vt:lpstr>
      <vt:lpstr>In Summary</vt:lpstr>
      <vt:lpstr>Honey, I Shrunk `ConfigureServices()`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Carl de Beer</dc:creator>
  <cp:lastModifiedBy>Joel Hammond-Turner</cp:lastModifiedBy>
  <cp:revision>337</cp:revision>
  <cp:lastPrinted>2013-08-15T16:19:35Z</cp:lastPrinted>
  <dcterms:created xsi:type="dcterms:W3CDTF">2013-08-12T11:04:40Z</dcterms:created>
  <dcterms:modified xsi:type="dcterms:W3CDTF">2019-06-25T16:35:23Z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0x010100395449FD5D3FEF4597F301C8B6E85169</vt:lpwstr>
  </property>
</Properties>
</file>